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9144000"/>
  <p:notesSz cx="6858000" cy="9144000"/>
  <p:embeddedFontLst>
    <p:embeddedFont>
      <p:font typeface="Corbel"/>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8" roundtripDataSignature="AMtx7mhFcgU0KaYmAsQAGoxwB+n+dU2h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DEC77B-ED03-47BF-A584-5F6A6B8DD5DC}">
  <a:tblStyle styleId="{34DEC77B-ED03-47BF-A584-5F6A6B8DD5DC}"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F7E7"/>
          </a:solidFill>
        </a:fill>
      </a:tcStyle>
    </a:wholeTbl>
    <a:band1H>
      <a:tcTxStyle/>
      <a:tcStyle>
        <a:fill>
          <a:solidFill>
            <a:srgbClr val="D7EECD"/>
          </a:solidFill>
        </a:fill>
      </a:tcStyle>
    </a:band1H>
    <a:band2H>
      <a:tcTxStyle/>
    </a:band2H>
    <a:band1V>
      <a:tcTxStyle/>
      <a:tcStyle>
        <a:fill>
          <a:solidFill>
            <a:srgbClr val="D7EECD"/>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Corbel-bold.fntdata"/><Relationship Id="rId30" Type="http://schemas.openxmlformats.org/officeDocument/2006/relationships/slide" Target="slides/slide24.xml"/><Relationship Id="rId74" Type="http://schemas.openxmlformats.org/officeDocument/2006/relationships/font" Target="fonts/Corbel-regular.fntdata"/><Relationship Id="rId33" Type="http://schemas.openxmlformats.org/officeDocument/2006/relationships/slide" Target="slides/slide27.xml"/><Relationship Id="rId77" Type="http://schemas.openxmlformats.org/officeDocument/2006/relationships/font" Target="fonts/Corbel-boldItalic.fntdata"/><Relationship Id="rId32" Type="http://schemas.openxmlformats.org/officeDocument/2006/relationships/slide" Target="slides/slide26.xml"/><Relationship Id="rId76" Type="http://schemas.openxmlformats.org/officeDocument/2006/relationships/font" Target="fonts/Corbel-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 name="Google Shape;15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 name="Google Shape;31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1" name="Google Shape;33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1" name="Google Shape;37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0" name="Google Shape;39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5" name="Google Shape;40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0" name="Google Shape;41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6" name="Google Shape;41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3" name="Google Shape;43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 name="Google Shape;43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9" name="Google Shape;45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2" name="Google Shape;47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5" name="Google Shape;49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0" name="Google Shape;50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9" name="Google Shape;51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5" name="Google Shape;52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3" name="Google Shape;53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7" name="Google Shape;57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4" name="Google Shape;58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9" name="Google Shape;58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5" name="Google Shape;59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1" name="Google Shape;60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7" name="Google Shape;60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3" name="Google Shape;61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8" name="Google Shape;61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4" name="Google Shape;62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0" name="Google Shape;63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4" name="Shape 24"/>
        <p:cNvGrpSpPr/>
        <p:nvPr/>
      </p:nvGrpSpPr>
      <p:grpSpPr>
        <a:xfrm>
          <a:off x="0" y="0"/>
          <a:ext cx="0" cy="0"/>
          <a:chOff x="0" y="0"/>
          <a:chExt cx="0" cy="0"/>
        </a:xfrm>
      </p:grpSpPr>
      <p:sp>
        <p:nvSpPr>
          <p:cNvPr id="25" name="Google Shape;25;p69"/>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9"/>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9"/>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b="0" i="0" sz="1200" u="none" cap="none" strike="noStrike">
                <a:solidFill>
                  <a:schemeClr val="lt2"/>
                </a:solidFill>
                <a:latin typeface="Corbel"/>
                <a:ea typeface="Corbel"/>
                <a:cs typeface="Corbel"/>
                <a:sym typeface="Corbel"/>
              </a:defRPr>
            </a:lvl1pPr>
            <a:lvl2pPr indent="0" lvl="1" marL="0" marR="0" algn="l">
              <a:spcBef>
                <a:spcPts val="0"/>
              </a:spcBef>
              <a:spcAft>
                <a:spcPts val="0"/>
              </a:spcAft>
              <a:buNone/>
              <a:defRPr b="0" i="0" sz="1200" u="none" cap="none" strike="noStrike">
                <a:solidFill>
                  <a:schemeClr val="lt2"/>
                </a:solidFill>
                <a:latin typeface="Corbel"/>
                <a:ea typeface="Corbel"/>
                <a:cs typeface="Corbel"/>
                <a:sym typeface="Corbel"/>
              </a:defRPr>
            </a:lvl2pPr>
            <a:lvl3pPr indent="0" lvl="2" marL="0" marR="0" algn="l">
              <a:spcBef>
                <a:spcPts val="0"/>
              </a:spcBef>
              <a:spcAft>
                <a:spcPts val="0"/>
              </a:spcAft>
              <a:buNone/>
              <a:defRPr b="0" i="0" sz="1200" u="none" cap="none" strike="noStrike">
                <a:solidFill>
                  <a:schemeClr val="lt2"/>
                </a:solidFill>
                <a:latin typeface="Corbel"/>
                <a:ea typeface="Corbel"/>
                <a:cs typeface="Corbel"/>
                <a:sym typeface="Corbel"/>
              </a:defRPr>
            </a:lvl3pPr>
            <a:lvl4pPr indent="0" lvl="3" marL="0" marR="0" algn="l">
              <a:spcBef>
                <a:spcPts val="0"/>
              </a:spcBef>
              <a:spcAft>
                <a:spcPts val="0"/>
              </a:spcAft>
              <a:buNone/>
              <a:defRPr b="0" i="0" sz="1200" u="none" cap="none" strike="noStrike">
                <a:solidFill>
                  <a:schemeClr val="lt2"/>
                </a:solidFill>
                <a:latin typeface="Corbel"/>
                <a:ea typeface="Corbel"/>
                <a:cs typeface="Corbel"/>
                <a:sym typeface="Corbel"/>
              </a:defRPr>
            </a:lvl4pPr>
            <a:lvl5pPr indent="0" lvl="4" marL="0" marR="0" algn="l">
              <a:spcBef>
                <a:spcPts val="0"/>
              </a:spcBef>
              <a:spcAft>
                <a:spcPts val="0"/>
              </a:spcAft>
              <a:buNone/>
              <a:defRPr b="0" i="0" sz="1200" u="none" cap="none" strike="noStrike">
                <a:solidFill>
                  <a:schemeClr val="lt2"/>
                </a:solidFill>
                <a:latin typeface="Corbel"/>
                <a:ea typeface="Corbel"/>
                <a:cs typeface="Corbel"/>
                <a:sym typeface="Corbel"/>
              </a:defRPr>
            </a:lvl5pPr>
            <a:lvl6pPr indent="0" lvl="5" marL="0" marR="0" algn="l">
              <a:spcBef>
                <a:spcPts val="0"/>
              </a:spcBef>
              <a:spcAft>
                <a:spcPts val="0"/>
              </a:spcAft>
              <a:buNone/>
              <a:defRPr b="0" i="0" sz="1200" u="none" cap="none" strike="noStrike">
                <a:solidFill>
                  <a:schemeClr val="lt2"/>
                </a:solidFill>
                <a:latin typeface="Corbel"/>
                <a:ea typeface="Corbel"/>
                <a:cs typeface="Corbel"/>
                <a:sym typeface="Corbel"/>
              </a:defRPr>
            </a:lvl6pPr>
            <a:lvl7pPr indent="0" lvl="6" marL="0" marR="0" algn="l">
              <a:spcBef>
                <a:spcPts val="0"/>
              </a:spcBef>
              <a:spcAft>
                <a:spcPts val="0"/>
              </a:spcAft>
              <a:buNone/>
              <a:defRPr b="0" i="0" sz="1200" u="none" cap="none" strike="noStrike">
                <a:solidFill>
                  <a:schemeClr val="lt2"/>
                </a:solidFill>
                <a:latin typeface="Corbel"/>
                <a:ea typeface="Corbel"/>
                <a:cs typeface="Corbel"/>
                <a:sym typeface="Corbel"/>
              </a:defRPr>
            </a:lvl7pPr>
            <a:lvl8pPr indent="0" lvl="7" marL="0" marR="0" algn="l">
              <a:spcBef>
                <a:spcPts val="0"/>
              </a:spcBef>
              <a:spcAft>
                <a:spcPts val="0"/>
              </a:spcAft>
              <a:buNone/>
              <a:defRPr b="0" i="0" sz="1200" u="none" cap="none" strike="noStrike">
                <a:solidFill>
                  <a:schemeClr val="lt2"/>
                </a:solidFill>
                <a:latin typeface="Corbel"/>
                <a:ea typeface="Corbel"/>
                <a:cs typeface="Corbel"/>
                <a:sym typeface="Corbel"/>
              </a:defRPr>
            </a:lvl8pPr>
            <a:lvl9pPr indent="0" lvl="8" marL="0" marR="0" algn="l">
              <a:spcBef>
                <a:spcPts val="0"/>
              </a:spcBef>
              <a:spcAft>
                <a:spcPts val="0"/>
              </a:spcAft>
              <a:buNone/>
              <a:defRPr b="0" i="0" sz="1200" u="none" cap="none" strike="noStrike">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78"/>
          <p:cNvSpPr txBox="1"/>
          <p:nvPr>
            <p:ph type="title"/>
          </p:nvPr>
        </p:nvSpPr>
        <p:spPr>
          <a:xfrm>
            <a:off x="914400" y="512763"/>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78"/>
          <p:cNvSpPr txBox="1"/>
          <p:nvPr>
            <p:ph idx="1" type="body"/>
          </p:nvPr>
        </p:nvSpPr>
        <p:spPr>
          <a:xfrm rot="5400000">
            <a:off x="2514600" y="184150"/>
            <a:ext cx="4572000" cy="77724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8" name="Google Shape;138;p78"/>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78"/>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8"/>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79"/>
          <p:cNvSpPr txBox="1"/>
          <p:nvPr>
            <p:ph type="title"/>
          </p:nvPr>
        </p:nvSpPr>
        <p:spPr>
          <a:xfrm rot="5400000">
            <a:off x="4694238" y="2209802"/>
            <a:ext cx="5851525" cy="1981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79"/>
          <p:cNvSpPr txBox="1"/>
          <p:nvPr>
            <p:ph idx="1" type="body"/>
          </p:nvPr>
        </p:nvSpPr>
        <p:spPr>
          <a:xfrm rot="5400000">
            <a:off x="617537" y="266701"/>
            <a:ext cx="5851525" cy="58674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4" name="Google Shape;144;p79"/>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9"/>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9"/>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47" name="Shape 147"/>
        <p:cNvGrpSpPr/>
        <p:nvPr/>
      </p:nvGrpSpPr>
      <p:grpSpPr>
        <a:xfrm>
          <a:off x="0" y="0"/>
          <a:ext cx="0" cy="0"/>
          <a:chOff x="0" y="0"/>
          <a:chExt cx="0" cy="0"/>
        </a:xfrm>
      </p:grpSpPr>
      <p:sp>
        <p:nvSpPr>
          <p:cNvPr id="148" name="Google Shape;148;p80"/>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0"/>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0"/>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sp>
        <p:nvSpPr>
          <p:cNvPr id="29" name="Google Shape;29;p70"/>
          <p:cNvSpPr/>
          <p:nvPr/>
        </p:nvSpPr>
        <p:spPr>
          <a:xfrm>
            <a:off x="0" y="0"/>
            <a:ext cx="365125" cy="68548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 name="Google Shape;30;p70"/>
          <p:cNvSpPr/>
          <p:nvPr/>
        </p:nvSpPr>
        <p:spPr>
          <a:xfrm>
            <a:off x="309563" y="681038"/>
            <a:ext cx="46037"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 name="Google Shape;31;p70"/>
          <p:cNvSpPr/>
          <p:nvPr/>
        </p:nvSpPr>
        <p:spPr>
          <a:xfrm>
            <a:off x="268288" y="681038"/>
            <a:ext cx="2857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 name="Google Shape;32;p70"/>
          <p:cNvSpPr/>
          <p:nvPr/>
        </p:nvSpPr>
        <p:spPr>
          <a:xfrm>
            <a:off x="249238"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 name="Google Shape;33;p70"/>
          <p:cNvSpPr/>
          <p:nvPr/>
        </p:nvSpPr>
        <p:spPr>
          <a:xfrm>
            <a:off x="222250" y="681038"/>
            <a:ext cx="7938"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 name="Google Shape;34;p70"/>
          <p:cNvSpPr/>
          <p:nvPr/>
        </p:nvSpPr>
        <p:spPr>
          <a:xfrm>
            <a:off x="255588" y="5046663"/>
            <a:ext cx="73025" cy="16922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 name="Google Shape;35;p70"/>
          <p:cNvSpPr/>
          <p:nvPr/>
        </p:nvSpPr>
        <p:spPr>
          <a:xfrm>
            <a:off x="255588" y="4797425"/>
            <a:ext cx="73025" cy="228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 name="Google Shape;36;p70"/>
          <p:cNvSpPr/>
          <p:nvPr/>
        </p:nvSpPr>
        <p:spPr>
          <a:xfrm>
            <a:off x="255588" y="4637088"/>
            <a:ext cx="73025" cy="13811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 name="Google Shape;37;p70"/>
          <p:cNvSpPr/>
          <p:nvPr/>
        </p:nvSpPr>
        <p:spPr>
          <a:xfrm>
            <a:off x="255588" y="4541838"/>
            <a:ext cx="73025" cy="746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 name="Google Shape;38;p70"/>
          <p:cNvSpPr txBox="1"/>
          <p:nvPr>
            <p:ph type="ctrTitle"/>
          </p:nvPr>
        </p:nvSpPr>
        <p:spPr>
          <a:xfrm>
            <a:off x="914400" y="4343400"/>
            <a:ext cx="7772400" cy="1975104"/>
          </a:xfrm>
          <a:prstGeom prst="rect">
            <a:avLst/>
          </a:prstGeom>
          <a:noFill/>
          <a:ln>
            <a:noFill/>
          </a:ln>
        </p:spPr>
        <p:txBody>
          <a:bodyPr anchorCtr="0" anchor="t" bIns="45700" lIns="91425" spcFirstLastPara="1" rIns="91425" wrap="square" tIns="45700">
            <a:noAutofit/>
          </a:bodyPr>
          <a:lstStyle>
            <a:lvl1pPr lvl="0" marR="9144"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0"/>
          <p:cNvSpPr txBox="1"/>
          <p:nvPr>
            <p:ph idx="1" type="subTitle"/>
          </p:nvPr>
        </p:nvSpPr>
        <p:spPr>
          <a:xfrm>
            <a:off x="914400" y="2834640"/>
            <a:ext cx="7772400" cy="1508760"/>
          </a:xfrm>
          <a:prstGeom prst="rect">
            <a:avLst/>
          </a:prstGeom>
          <a:noFill/>
          <a:ln>
            <a:noFill/>
          </a:ln>
        </p:spPr>
        <p:txBody>
          <a:bodyPr anchorCtr="0" anchor="b" bIns="45700" lIns="100575" spcFirstLastPara="1" rIns="91425" wrap="square" tIns="45700">
            <a:noAutofit/>
          </a:bodyPr>
          <a:lstStyle>
            <a:lvl1pPr lvl="0" algn="l">
              <a:spcBef>
                <a:spcPts val="0"/>
              </a:spcBef>
              <a:spcAft>
                <a:spcPts val="0"/>
              </a:spcAft>
              <a:buSzPts val="1900"/>
              <a:buNone/>
              <a:defRPr sz="2000">
                <a:solidFill>
                  <a:schemeClr val="lt1"/>
                </a:solidFill>
              </a:defRPr>
            </a:lvl1pPr>
            <a:lvl2pPr lvl="1" algn="ctr">
              <a:spcBef>
                <a:spcPts val="360"/>
              </a:spcBef>
              <a:spcAft>
                <a:spcPts val="0"/>
              </a:spcAft>
              <a:buSzPts val="1620"/>
              <a:buNone/>
              <a:defRPr/>
            </a:lvl2pPr>
            <a:lvl3pPr lvl="2" algn="ctr">
              <a:spcBef>
                <a:spcPts val="360"/>
              </a:spcBef>
              <a:spcAft>
                <a:spcPts val="0"/>
              </a:spcAft>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40" name="Google Shape;40;p70"/>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0"/>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0"/>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71"/>
          <p:cNvSpPr txBox="1"/>
          <p:nvPr>
            <p:ph type="title"/>
          </p:nvPr>
        </p:nvSpPr>
        <p:spPr>
          <a:xfrm>
            <a:off x="914400" y="512763"/>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1"/>
          <p:cNvSpPr txBox="1"/>
          <p:nvPr>
            <p:ph idx="1" type="body"/>
          </p:nvPr>
        </p:nvSpPr>
        <p:spPr>
          <a:xfrm>
            <a:off x="914400" y="1784350"/>
            <a:ext cx="7772400" cy="45720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71"/>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1"/>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1"/>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72"/>
          <p:cNvSpPr/>
          <p:nvPr/>
        </p:nvSpPr>
        <p:spPr>
          <a:xfrm>
            <a:off x="4829175" y="1073150"/>
            <a:ext cx="4321175" cy="5791200"/>
          </a:xfrm>
          <a:custGeom>
            <a:rect b="b" l="l" r="r" t="t"/>
            <a:pathLst>
              <a:path extrusionOk="0" h="3648" w="2736">
                <a:moveTo>
                  <a:pt x="0" y="3648"/>
                </a:moveTo>
                <a:lnTo>
                  <a:pt x="720" y="2016"/>
                </a:lnTo>
                <a:lnTo>
                  <a:pt x="2736" y="672"/>
                </a:lnTo>
                <a:lnTo>
                  <a:pt x="2736" y="720"/>
                </a:lnTo>
                <a:lnTo>
                  <a:pt x="744" y="2038"/>
                </a:lnTo>
                <a:lnTo>
                  <a:pt x="48" y="3648"/>
                </a:lnTo>
                <a:lnTo>
                  <a:pt x="0" y="3648"/>
                </a:lnTo>
                <a:close/>
              </a:path>
            </a:pathLst>
          </a:custGeom>
          <a:noFill/>
          <a:ln cap="flat" cmpd="sng" w="9525">
            <a:solidFill>
              <a:schemeClr val="accent2">
                <a:alpha val="52549"/>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72"/>
          <p:cNvSpPr/>
          <p:nvPr/>
        </p:nvSpPr>
        <p:spPr>
          <a:xfrm>
            <a:off x="374650" y="0"/>
            <a:ext cx="5513388" cy="6615113"/>
          </a:xfrm>
          <a:custGeom>
            <a:rect b="b" l="l" r="r" t="t"/>
            <a:pathLst>
              <a:path extrusionOk="0" h="4128" w="3504">
                <a:moveTo>
                  <a:pt x="0" y="4080"/>
                </a:moveTo>
                <a:lnTo>
                  <a:pt x="0" y="4128"/>
                </a:lnTo>
                <a:lnTo>
                  <a:pt x="3504" y="2640"/>
                </a:lnTo>
                <a:lnTo>
                  <a:pt x="2880" y="0"/>
                </a:lnTo>
                <a:lnTo>
                  <a:pt x="2832" y="0"/>
                </a:lnTo>
                <a:lnTo>
                  <a:pt x="3465" y="2619"/>
                </a:lnTo>
                <a:lnTo>
                  <a:pt x="0" y="4080"/>
                </a:lnTo>
                <a:close/>
              </a:path>
            </a:pathLst>
          </a:custGeom>
          <a:noFill/>
          <a:ln cap="flat" cmpd="sng" w="9525">
            <a:solidFill>
              <a:schemeClr val="accent2">
                <a:alpha val="52549"/>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72"/>
          <p:cNvSpPr/>
          <p:nvPr/>
        </p:nvSpPr>
        <p:spPr>
          <a:xfrm rot="5236414">
            <a:off x="4461669" y="1483519"/>
            <a:ext cx="4114800" cy="1189038"/>
          </a:xfrm>
          <a:custGeom>
            <a:rect b="b" l="l" r="r" t="t"/>
            <a:pathLst>
              <a:path extrusionOk="0" h="1344" w="3552">
                <a:moveTo>
                  <a:pt x="0" y="0"/>
                </a:moveTo>
                <a:lnTo>
                  <a:pt x="3552" y="1344"/>
                </a:lnTo>
                <a:lnTo>
                  <a:pt x="0" y="48"/>
                </a:lnTo>
                <a:lnTo>
                  <a:pt x="0" y="0"/>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 name="Google Shape;53;p72"/>
          <p:cNvSpPr/>
          <p:nvPr/>
        </p:nvSpPr>
        <p:spPr>
          <a:xfrm>
            <a:off x="5943600" y="0"/>
            <a:ext cx="2743200" cy="4267200"/>
          </a:xfrm>
          <a:custGeom>
            <a:rect b="b" l="l" r="r" t="t"/>
            <a:pathLst>
              <a:path extrusionOk="0" h="2688" w="1728">
                <a:moveTo>
                  <a:pt x="1104" y="0"/>
                </a:moveTo>
                <a:lnTo>
                  <a:pt x="1728" y="0"/>
                </a:lnTo>
                <a:lnTo>
                  <a:pt x="0" y="2688"/>
                </a:lnTo>
                <a:lnTo>
                  <a:pt x="110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 name="Google Shape;54;p72"/>
          <p:cNvSpPr/>
          <p:nvPr/>
        </p:nvSpPr>
        <p:spPr>
          <a:xfrm>
            <a:off x="5943600" y="4267200"/>
            <a:ext cx="3200400" cy="1143000"/>
          </a:xfrm>
          <a:custGeom>
            <a:rect b="b" l="l" r="r" t="t"/>
            <a:pathLst>
              <a:path extrusionOk="0" h="720" w="2016">
                <a:moveTo>
                  <a:pt x="0" y="0"/>
                </a:moveTo>
                <a:lnTo>
                  <a:pt x="2016" y="240"/>
                </a:lnTo>
                <a:lnTo>
                  <a:pt x="2016" y="720"/>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 name="Google Shape;55;p72"/>
          <p:cNvSpPr/>
          <p:nvPr/>
        </p:nvSpPr>
        <p:spPr>
          <a:xfrm>
            <a:off x="5943600" y="0"/>
            <a:ext cx="1371600" cy="4267200"/>
          </a:xfrm>
          <a:custGeom>
            <a:rect b="b" l="l" r="r" t="t"/>
            <a:pathLst>
              <a:path extrusionOk="0" h="2688" w="864">
                <a:moveTo>
                  <a:pt x="864" y="0"/>
                </a:moveTo>
                <a:lnTo>
                  <a:pt x="0" y="2688"/>
                </a:lnTo>
                <a:lnTo>
                  <a:pt x="768" y="0"/>
                </a:lnTo>
                <a:lnTo>
                  <a:pt x="86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 name="Google Shape;56;p72"/>
          <p:cNvSpPr/>
          <p:nvPr/>
        </p:nvSpPr>
        <p:spPr>
          <a:xfrm>
            <a:off x="5948363" y="4246563"/>
            <a:ext cx="2090737" cy="2611437"/>
          </a:xfrm>
          <a:custGeom>
            <a:rect b="b" l="l" r="r" t="t"/>
            <a:pathLst>
              <a:path extrusionOk="0" h="1645" w="1317">
                <a:moveTo>
                  <a:pt x="1071" y="1645"/>
                </a:moveTo>
                <a:lnTo>
                  <a:pt x="1317" y="1645"/>
                </a:lnTo>
                <a:lnTo>
                  <a:pt x="0" y="0"/>
                </a:lnTo>
                <a:lnTo>
                  <a:pt x="1071" y="1645"/>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 name="Google Shape;57;p72"/>
          <p:cNvSpPr/>
          <p:nvPr/>
        </p:nvSpPr>
        <p:spPr>
          <a:xfrm>
            <a:off x="5943600" y="4267200"/>
            <a:ext cx="1600200" cy="2590800"/>
          </a:xfrm>
          <a:custGeom>
            <a:rect b="b" l="l" r="r" t="t"/>
            <a:pathLst>
              <a:path extrusionOk="0" h="1632" w="1008">
                <a:moveTo>
                  <a:pt x="1008" y="1632"/>
                </a:moveTo>
                <a:lnTo>
                  <a:pt x="0" y="0"/>
                </a:lnTo>
                <a:lnTo>
                  <a:pt x="960" y="1632"/>
                </a:lnTo>
                <a:lnTo>
                  <a:pt x="1008"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 name="Google Shape;58;p72"/>
          <p:cNvSpPr/>
          <p:nvPr/>
        </p:nvSpPr>
        <p:spPr>
          <a:xfrm>
            <a:off x="5943600" y="1371600"/>
            <a:ext cx="3200400" cy="2895600"/>
          </a:xfrm>
          <a:custGeom>
            <a:rect b="b" l="l" r="r" t="t"/>
            <a:pathLst>
              <a:path extrusionOk="0" h="1824" w="2016">
                <a:moveTo>
                  <a:pt x="2016" y="0"/>
                </a:moveTo>
                <a:lnTo>
                  <a:pt x="2016" y="144"/>
                </a:lnTo>
                <a:lnTo>
                  <a:pt x="0" y="1824"/>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 name="Google Shape;59;p72"/>
          <p:cNvSpPr/>
          <p:nvPr/>
        </p:nvSpPr>
        <p:spPr>
          <a:xfrm>
            <a:off x="5943600" y="1752600"/>
            <a:ext cx="3200400" cy="2514600"/>
          </a:xfrm>
          <a:custGeom>
            <a:rect b="b" l="l" r="r" t="t"/>
            <a:pathLst>
              <a:path extrusionOk="0" h="1584" w="2016">
                <a:moveTo>
                  <a:pt x="2016" y="0"/>
                </a:moveTo>
                <a:lnTo>
                  <a:pt x="0" y="1584"/>
                </a:lnTo>
                <a:lnTo>
                  <a:pt x="2016" y="48"/>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 name="Google Shape;60;p72"/>
          <p:cNvSpPr/>
          <p:nvPr/>
        </p:nvSpPr>
        <p:spPr>
          <a:xfrm>
            <a:off x="990600" y="4267200"/>
            <a:ext cx="4953000" cy="2590800"/>
          </a:xfrm>
          <a:custGeom>
            <a:rect b="b" l="l" r="r" t="t"/>
            <a:pathLst>
              <a:path extrusionOk="0" h="1632" w="3120">
                <a:moveTo>
                  <a:pt x="0" y="1632"/>
                </a:moveTo>
                <a:lnTo>
                  <a:pt x="3120" y="0"/>
                </a:lnTo>
                <a:lnTo>
                  <a:pt x="1056"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 name="Google Shape;61;p72"/>
          <p:cNvSpPr/>
          <p:nvPr/>
        </p:nvSpPr>
        <p:spPr>
          <a:xfrm>
            <a:off x="533400" y="4267200"/>
            <a:ext cx="5334000" cy="2590800"/>
          </a:xfrm>
          <a:custGeom>
            <a:rect b="b" l="l" r="r" t="t"/>
            <a:pathLst>
              <a:path extrusionOk="0" h="1632" w="3360">
                <a:moveTo>
                  <a:pt x="0" y="1632"/>
                </a:moveTo>
                <a:lnTo>
                  <a:pt x="3360" y="0"/>
                </a:lnTo>
                <a:lnTo>
                  <a:pt x="144"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 name="Google Shape;62;p72"/>
          <p:cNvSpPr/>
          <p:nvPr/>
        </p:nvSpPr>
        <p:spPr>
          <a:xfrm>
            <a:off x="366713" y="2438400"/>
            <a:ext cx="5638800" cy="1828800"/>
          </a:xfrm>
          <a:custGeom>
            <a:rect b="b" l="l" r="r" t="t"/>
            <a:pathLst>
              <a:path extrusionOk="0" h="1152" w="3552">
                <a:moveTo>
                  <a:pt x="0" y="0"/>
                </a:moveTo>
                <a:lnTo>
                  <a:pt x="3504" y="1152"/>
                </a:lnTo>
                <a:lnTo>
                  <a:pt x="0" y="384"/>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 name="Google Shape;63;p72"/>
          <p:cNvSpPr/>
          <p:nvPr/>
        </p:nvSpPr>
        <p:spPr>
          <a:xfrm>
            <a:off x="366713" y="2133600"/>
            <a:ext cx="5638800" cy="2133600"/>
          </a:xfrm>
          <a:custGeom>
            <a:rect b="b" l="l" r="r" t="t"/>
            <a:pathLst>
              <a:path extrusionOk="0" h="1344" w="3552">
                <a:moveTo>
                  <a:pt x="0" y="0"/>
                </a:moveTo>
                <a:lnTo>
                  <a:pt x="3552" y="1344"/>
                </a:lnTo>
                <a:lnTo>
                  <a:pt x="0" y="48"/>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 name="Google Shape;64;p72"/>
          <p:cNvSpPr/>
          <p:nvPr/>
        </p:nvSpPr>
        <p:spPr>
          <a:xfrm>
            <a:off x="4572000" y="4267200"/>
            <a:ext cx="1371600" cy="2590800"/>
          </a:xfrm>
          <a:custGeom>
            <a:rect b="b" l="l" r="r" t="t"/>
            <a:pathLst>
              <a:path extrusionOk="0" h="1632" w="864">
                <a:moveTo>
                  <a:pt x="0" y="1632"/>
                </a:moveTo>
                <a:lnTo>
                  <a:pt x="96" y="1632"/>
                </a:lnTo>
                <a:lnTo>
                  <a:pt x="864" y="0"/>
                </a:lnTo>
                <a:lnTo>
                  <a:pt x="0" y="1632"/>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 name="Google Shape;65;p72"/>
          <p:cNvSpPr/>
          <p:nvPr/>
        </p:nvSpPr>
        <p:spPr>
          <a:xfrm>
            <a:off x="363538" y="401638"/>
            <a:ext cx="8504237" cy="887412"/>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 name="Google Shape;66;p72"/>
          <p:cNvSpPr/>
          <p:nvPr/>
        </p:nvSpPr>
        <p:spPr>
          <a:xfrm flipH="1">
            <a:off x="371475" y="681038"/>
            <a:ext cx="26988"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 name="Google Shape;67;p72"/>
          <p:cNvSpPr/>
          <p:nvPr/>
        </p:nvSpPr>
        <p:spPr>
          <a:xfrm flipH="1">
            <a:off x="411163" y="681038"/>
            <a:ext cx="26987"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 name="Google Shape;68;p72"/>
          <p:cNvSpPr/>
          <p:nvPr/>
        </p:nvSpPr>
        <p:spPr>
          <a:xfrm flipH="1">
            <a:off x="447675"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 name="Google Shape;69;p72"/>
          <p:cNvSpPr/>
          <p:nvPr/>
        </p:nvSpPr>
        <p:spPr>
          <a:xfrm flipH="1">
            <a:off x="476250"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0" name="Google Shape;70;p72"/>
          <p:cNvSpPr/>
          <p:nvPr/>
        </p:nvSpPr>
        <p:spPr>
          <a:xfrm>
            <a:off x="500063" y="681038"/>
            <a:ext cx="36512"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1" name="Google Shape;71;p72"/>
          <p:cNvSpPr txBox="1"/>
          <p:nvPr>
            <p:ph idx="1" type="body"/>
          </p:nvPr>
        </p:nvSpPr>
        <p:spPr>
          <a:xfrm>
            <a:off x="706902" y="1351672"/>
            <a:ext cx="5718048" cy="977486"/>
          </a:xfrm>
          <a:prstGeom prst="rect">
            <a:avLst/>
          </a:prstGeom>
          <a:noFill/>
          <a:ln>
            <a:noFill/>
          </a:ln>
        </p:spPr>
        <p:txBody>
          <a:bodyPr anchorCtr="0" anchor="t" bIns="0" lIns="82275" spcFirstLastPara="1" rIns="91425" wrap="square" tIns="45700">
            <a:noAutofit/>
          </a:bodyPr>
          <a:lstStyle>
            <a:lvl1pPr indent="-228600" lvl="0" marL="457200" algn="l">
              <a:spcBef>
                <a:spcPts val="700"/>
              </a:spcBef>
              <a:spcAft>
                <a:spcPts val="0"/>
              </a:spcAft>
              <a:buSzPts val="1900"/>
              <a:buNone/>
              <a:defRPr sz="2000">
                <a:solidFill>
                  <a:schemeClr val="lt1"/>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60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 name="Google Shape;72;p72"/>
          <p:cNvSpPr txBox="1"/>
          <p:nvPr>
            <p:ph type="title"/>
          </p:nvPr>
        </p:nvSpPr>
        <p:spPr>
          <a:xfrm>
            <a:off x="706902" y="512064"/>
            <a:ext cx="8156448" cy="777240"/>
          </a:xfrm>
          <a:prstGeom prst="rect">
            <a:avLst/>
          </a:prstGeom>
          <a:noFill/>
          <a:ln>
            <a:noFill/>
          </a:ln>
        </p:spPr>
        <p:txBody>
          <a:bodyPr anchorCtr="0" anchor="t" bIns="45700" lIns="91425" spcFirstLastPara="1" rIns="91425" wrap="square" tIns="64000">
            <a:noAutofit/>
          </a:bodyPr>
          <a:lstStyle>
            <a:lvl1pPr lvl="0" algn="l">
              <a:spcBef>
                <a:spcPts val="0"/>
              </a:spcBef>
              <a:spcAft>
                <a:spcPts val="0"/>
              </a:spcAft>
              <a:buClr>
                <a:srgbClr val="C1EEFF"/>
              </a:buClr>
              <a:buSzPts val="3800"/>
              <a:buFont typeface="Consolas"/>
              <a:buNone/>
              <a:defRPr b="0" sz="3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2"/>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2"/>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2"/>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76" name="Shape 76"/>
        <p:cNvGrpSpPr/>
        <p:nvPr/>
      </p:nvGrpSpPr>
      <p:grpSpPr>
        <a:xfrm>
          <a:off x="0" y="0"/>
          <a:ext cx="0" cy="0"/>
          <a:chOff x="0" y="0"/>
          <a:chExt cx="0" cy="0"/>
        </a:xfrm>
      </p:grpSpPr>
      <p:sp>
        <p:nvSpPr>
          <p:cNvPr id="77" name="Google Shape;77;p73"/>
          <p:cNvSpPr txBox="1"/>
          <p:nvPr>
            <p:ph type="title"/>
          </p:nvPr>
        </p:nvSpPr>
        <p:spPr>
          <a:xfrm>
            <a:off x="457200" y="512064"/>
            <a:ext cx="82296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3"/>
          <p:cNvSpPr txBox="1"/>
          <p:nvPr>
            <p:ph idx="1" type="body"/>
          </p:nvPr>
        </p:nvSpPr>
        <p:spPr>
          <a:xfrm>
            <a:off x="464344" y="1770501"/>
            <a:ext cx="4038600" cy="4525963"/>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9" name="Google Shape;79;p73"/>
          <p:cNvSpPr txBox="1"/>
          <p:nvPr>
            <p:ph idx="2" type="body"/>
          </p:nvPr>
        </p:nvSpPr>
        <p:spPr>
          <a:xfrm>
            <a:off x="4655344" y="1770501"/>
            <a:ext cx="4038600" cy="4525963"/>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73"/>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3"/>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3"/>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83" name="Shape 83"/>
        <p:cNvGrpSpPr/>
        <p:nvPr/>
      </p:nvGrpSpPr>
      <p:grpSpPr>
        <a:xfrm>
          <a:off x="0" y="0"/>
          <a:ext cx="0" cy="0"/>
          <a:chOff x="0" y="0"/>
          <a:chExt cx="0" cy="0"/>
        </a:xfrm>
      </p:grpSpPr>
      <p:sp>
        <p:nvSpPr>
          <p:cNvPr id="84" name="Google Shape;84;p74"/>
          <p:cNvSpPr/>
          <p:nvPr/>
        </p:nvSpPr>
        <p:spPr>
          <a:xfrm>
            <a:off x="0" y="401638"/>
            <a:ext cx="8867775" cy="887412"/>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5" name="Google Shape;85;p74"/>
          <p:cNvSpPr/>
          <p:nvPr/>
        </p:nvSpPr>
        <p:spPr>
          <a:xfrm>
            <a:off x="87313" y="681038"/>
            <a:ext cx="46037"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6" name="Google Shape;86;p74"/>
          <p:cNvSpPr/>
          <p:nvPr/>
        </p:nvSpPr>
        <p:spPr>
          <a:xfrm>
            <a:off x="47625" y="681038"/>
            <a:ext cx="26988"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7" name="Google Shape;87;p74"/>
          <p:cNvSpPr/>
          <p:nvPr/>
        </p:nvSpPr>
        <p:spPr>
          <a:xfrm>
            <a:off x="28575" y="681038"/>
            <a:ext cx="952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8" name="Google Shape;88;p74"/>
          <p:cNvSpPr/>
          <p:nvPr/>
        </p:nvSpPr>
        <p:spPr>
          <a:xfrm>
            <a:off x="0" y="681038"/>
            <a:ext cx="952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 name="Google Shape;89;p74"/>
          <p:cNvSpPr/>
          <p:nvPr/>
        </p:nvSpPr>
        <p:spPr>
          <a:xfrm flipH="1">
            <a:off x="149225" y="681038"/>
            <a:ext cx="2857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0" name="Google Shape;90;p74"/>
          <p:cNvSpPr/>
          <p:nvPr/>
        </p:nvSpPr>
        <p:spPr>
          <a:xfrm flipH="1">
            <a:off x="188913" y="681038"/>
            <a:ext cx="2857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1" name="Google Shape;91;p74"/>
          <p:cNvSpPr/>
          <p:nvPr/>
        </p:nvSpPr>
        <p:spPr>
          <a:xfrm flipH="1">
            <a:off x="227013" y="681038"/>
            <a:ext cx="9525"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 name="Google Shape;92;p74"/>
          <p:cNvSpPr/>
          <p:nvPr/>
        </p:nvSpPr>
        <p:spPr>
          <a:xfrm flipH="1">
            <a:off x="255588" y="681038"/>
            <a:ext cx="7937"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 name="Google Shape;93;p74"/>
          <p:cNvSpPr/>
          <p:nvPr/>
        </p:nvSpPr>
        <p:spPr>
          <a:xfrm>
            <a:off x="279400" y="681038"/>
            <a:ext cx="36513" cy="3651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 name="Google Shape;94;p74"/>
          <p:cNvSpPr txBox="1"/>
          <p:nvPr>
            <p:ph type="title"/>
          </p:nvPr>
        </p:nvSpPr>
        <p:spPr>
          <a:xfrm>
            <a:off x="504824"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4"/>
          <p:cNvSpPr txBox="1"/>
          <p:nvPr>
            <p:ph idx="1" type="body"/>
          </p:nvPr>
        </p:nvSpPr>
        <p:spPr>
          <a:xfrm>
            <a:off x="457200" y="1809750"/>
            <a:ext cx="4040188" cy="639762"/>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6" name="Google Shape;96;p74"/>
          <p:cNvSpPr txBox="1"/>
          <p:nvPr>
            <p:ph idx="2" type="body"/>
          </p:nvPr>
        </p:nvSpPr>
        <p:spPr>
          <a:xfrm>
            <a:off x="4645025" y="1809750"/>
            <a:ext cx="4041775" cy="639762"/>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7" name="Google Shape;97;p74"/>
          <p:cNvSpPr txBox="1"/>
          <p:nvPr>
            <p:ph idx="3" type="body"/>
          </p:nvPr>
        </p:nvSpPr>
        <p:spPr>
          <a:xfrm>
            <a:off x="457200" y="2459037"/>
            <a:ext cx="4040188" cy="3959352"/>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8" name="Google Shape;98;p74"/>
          <p:cNvSpPr txBox="1"/>
          <p:nvPr>
            <p:ph idx="4" type="body"/>
          </p:nvPr>
        </p:nvSpPr>
        <p:spPr>
          <a:xfrm>
            <a:off x="4645025" y="2459037"/>
            <a:ext cx="4041775" cy="3959352"/>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9" name="Google Shape;99;p74"/>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74"/>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74"/>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75"/>
          <p:cNvSpPr txBox="1"/>
          <p:nvPr>
            <p:ph type="title"/>
          </p:nvPr>
        </p:nvSpPr>
        <p:spPr>
          <a:xfrm>
            <a:off x="914400"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5"/>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75"/>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75"/>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76"/>
          <p:cNvSpPr txBox="1"/>
          <p:nvPr>
            <p:ph type="title"/>
          </p:nvPr>
        </p:nvSpPr>
        <p:spPr>
          <a:xfrm>
            <a:off x="685800" y="273050"/>
            <a:ext cx="8229600" cy="11620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C1EEFF"/>
              </a:buClr>
              <a:buSzPts val="3600"/>
              <a:buFont typeface="Consolas"/>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76"/>
          <p:cNvSpPr txBox="1"/>
          <p:nvPr>
            <p:ph idx="1" type="body"/>
          </p:nvPr>
        </p:nvSpPr>
        <p:spPr>
          <a:xfrm>
            <a:off x="685800" y="1435100"/>
            <a:ext cx="2514600" cy="4572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710"/>
              <a:buNone/>
              <a:defRPr sz="18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0" name="Google Shape;110;p76"/>
          <p:cNvSpPr txBox="1"/>
          <p:nvPr>
            <p:ph idx="2" type="body"/>
          </p:nvPr>
        </p:nvSpPr>
        <p:spPr>
          <a:xfrm>
            <a:off x="3429000" y="1435100"/>
            <a:ext cx="5486400" cy="4572000"/>
          </a:xfrm>
          <a:prstGeom prst="rect">
            <a:avLst/>
          </a:prstGeom>
          <a:noFill/>
          <a:ln>
            <a:noFill/>
          </a:ln>
        </p:spPr>
        <p:txBody>
          <a:bodyPr anchorCtr="0" anchor="t" bIns="45700" lIns="91425" spcFirstLastPara="1" rIns="91425" wrap="square" tIns="45700">
            <a:noAutofit/>
          </a:bodyPr>
          <a:lstStyle>
            <a:lvl1pPr indent="-421640" lvl="0" marL="457200" algn="l">
              <a:spcBef>
                <a:spcPts val="700"/>
              </a:spcBef>
              <a:spcAft>
                <a:spcPts val="0"/>
              </a:spcAft>
              <a:buSzPts val="3040"/>
              <a:buChar char="▪"/>
              <a:defRPr sz="3200"/>
            </a:lvl1pPr>
            <a:lvl2pPr indent="-388619" lvl="1" marL="914400" algn="l">
              <a:spcBef>
                <a:spcPts val="560"/>
              </a:spcBef>
              <a:spcAft>
                <a:spcPts val="0"/>
              </a:spcAft>
              <a:buSzPts val="252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1" name="Google Shape;111;p76"/>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76"/>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76"/>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77"/>
          <p:cNvSpPr/>
          <p:nvPr/>
        </p:nvSpPr>
        <p:spPr>
          <a:xfrm>
            <a:off x="368300" y="0"/>
            <a:ext cx="8777288" cy="187801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116" name="Google Shape;116;p77"/>
          <p:cNvCxnSpPr/>
          <p:nvPr/>
        </p:nvCxnSpPr>
        <p:spPr>
          <a:xfrm>
            <a:off x="363538" y="1884363"/>
            <a:ext cx="8782050" cy="0"/>
          </a:xfrm>
          <a:prstGeom prst="straightConnector1">
            <a:avLst/>
          </a:prstGeom>
          <a:noFill/>
          <a:ln cap="flat" cmpd="sng" w="19050">
            <a:solidFill>
              <a:srgbClr val="FFFFFF"/>
            </a:solidFill>
            <a:prstDash val="solid"/>
            <a:miter lim="800000"/>
            <a:headEnd len="sm" w="sm" type="none"/>
            <a:tailEnd len="sm" w="sm" type="none"/>
          </a:ln>
        </p:spPr>
      </p:cxnSp>
      <p:grpSp>
        <p:nvGrpSpPr>
          <p:cNvPr id="117" name="Google Shape;117;p77"/>
          <p:cNvGrpSpPr/>
          <p:nvPr/>
        </p:nvGrpSpPr>
        <p:grpSpPr>
          <a:xfrm rot="5400000">
            <a:off x="8529638" y="1204913"/>
            <a:ext cx="131762" cy="157162"/>
            <a:chOff x="6668088" y="1262946"/>
            <a:chExt cx="161840" cy="191403"/>
          </a:xfrm>
        </p:grpSpPr>
        <p:cxnSp>
          <p:nvCxnSpPr>
            <p:cNvPr id="118" name="Google Shape;118;p77"/>
            <p:cNvCxnSpPr/>
            <p:nvPr/>
          </p:nvCxnSpPr>
          <p:spPr>
            <a:xfrm rot="-5400000">
              <a:off x="6663593" y="1267441"/>
              <a:ext cx="88935" cy="79945"/>
            </a:xfrm>
            <a:prstGeom prst="straightConnector1">
              <a:avLst/>
            </a:prstGeom>
            <a:noFill/>
            <a:ln cap="rnd" cmpd="sng" w="25400">
              <a:solidFill>
                <a:srgbClr val="FFFFFF"/>
              </a:solidFill>
              <a:prstDash val="solid"/>
              <a:round/>
              <a:headEnd len="sm" w="sm" type="none"/>
              <a:tailEnd len="sm" w="sm" type="none"/>
            </a:ln>
          </p:spPr>
        </p:cxnSp>
        <p:cxnSp>
          <p:nvCxnSpPr>
            <p:cNvPr id="119" name="Google Shape;119;p77"/>
            <p:cNvCxnSpPr/>
            <p:nvPr/>
          </p:nvCxnSpPr>
          <p:spPr>
            <a:xfrm rot="-5400000">
              <a:off x="6685198" y="1391515"/>
              <a:ext cx="125668" cy="0"/>
            </a:xfrm>
            <a:prstGeom prst="straightConnector1">
              <a:avLst/>
            </a:prstGeom>
            <a:noFill/>
            <a:ln cap="rnd" cmpd="sng" w="25400">
              <a:solidFill>
                <a:srgbClr val="FFFFFF"/>
              </a:solidFill>
              <a:prstDash val="solid"/>
              <a:round/>
              <a:headEnd len="sm" w="sm" type="none"/>
              <a:tailEnd len="sm" w="sm" type="none"/>
            </a:ln>
          </p:spPr>
        </p:cxnSp>
        <p:cxnSp>
          <p:nvCxnSpPr>
            <p:cNvPr id="120" name="Google Shape;120;p77"/>
            <p:cNvCxnSpPr/>
            <p:nvPr/>
          </p:nvCxnSpPr>
          <p:spPr>
            <a:xfrm flipH="1" rot="5400000">
              <a:off x="6744513" y="1266466"/>
              <a:ext cx="88935" cy="81895"/>
            </a:xfrm>
            <a:prstGeom prst="straightConnector1">
              <a:avLst/>
            </a:prstGeom>
            <a:noFill/>
            <a:ln cap="rnd" cmpd="sng" w="25400">
              <a:solidFill>
                <a:srgbClr val="FFFFFF"/>
              </a:solidFill>
              <a:prstDash val="solid"/>
              <a:round/>
              <a:headEnd len="sm" w="sm" type="none"/>
              <a:tailEnd len="sm" w="sm" type="none"/>
            </a:ln>
          </p:spPr>
        </p:cxnSp>
      </p:grpSp>
      <p:grpSp>
        <p:nvGrpSpPr>
          <p:cNvPr id="121" name="Google Shape;121;p77"/>
          <p:cNvGrpSpPr/>
          <p:nvPr/>
        </p:nvGrpSpPr>
        <p:grpSpPr>
          <a:xfrm rot="5400000">
            <a:off x="8682038" y="1357313"/>
            <a:ext cx="131762" cy="157162"/>
            <a:chOff x="6668088" y="1262946"/>
            <a:chExt cx="161840" cy="191403"/>
          </a:xfrm>
        </p:grpSpPr>
        <p:cxnSp>
          <p:nvCxnSpPr>
            <p:cNvPr id="122" name="Google Shape;122;p77"/>
            <p:cNvCxnSpPr/>
            <p:nvPr/>
          </p:nvCxnSpPr>
          <p:spPr>
            <a:xfrm rot="-5400000">
              <a:off x="6663593" y="1267441"/>
              <a:ext cx="88935" cy="79945"/>
            </a:xfrm>
            <a:prstGeom prst="straightConnector1">
              <a:avLst/>
            </a:prstGeom>
            <a:noFill/>
            <a:ln cap="rnd" cmpd="sng" w="25400">
              <a:solidFill>
                <a:srgbClr val="FFFFFF"/>
              </a:solidFill>
              <a:prstDash val="solid"/>
              <a:round/>
              <a:headEnd len="sm" w="sm" type="none"/>
              <a:tailEnd len="sm" w="sm" type="none"/>
            </a:ln>
          </p:spPr>
        </p:cxnSp>
        <p:cxnSp>
          <p:nvCxnSpPr>
            <p:cNvPr id="123" name="Google Shape;123;p77"/>
            <p:cNvCxnSpPr/>
            <p:nvPr/>
          </p:nvCxnSpPr>
          <p:spPr>
            <a:xfrm rot="-5400000">
              <a:off x="6685198" y="1391515"/>
              <a:ext cx="125668" cy="0"/>
            </a:xfrm>
            <a:prstGeom prst="straightConnector1">
              <a:avLst/>
            </a:prstGeom>
            <a:noFill/>
            <a:ln cap="rnd" cmpd="sng" w="25400">
              <a:solidFill>
                <a:srgbClr val="FFFFFF"/>
              </a:solidFill>
              <a:prstDash val="solid"/>
              <a:round/>
              <a:headEnd len="sm" w="sm" type="none"/>
              <a:tailEnd len="sm" w="sm" type="none"/>
            </a:ln>
          </p:spPr>
        </p:cxnSp>
        <p:cxnSp>
          <p:nvCxnSpPr>
            <p:cNvPr id="124" name="Google Shape;124;p77"/>
            <p:cNvCxnSpPr/>
            <p:nvPr/>
          </p:nvCxnSpPr>
          <p:spPr>
            <a:xfrm flipH="1" rot="5400000">
              <a:off x="6744513" y="1266466"/>
              <a:ext cx="88935" cy="81895"/>
            </a:xfrm>
            <a:prstGeom prst="straightConnector1">
              <a:avLst/>
            </a:prstGeom>
            <a:noFill/>
            <a:ln cap="rnd" cmpd="sng" w="25400">
              <a:solidFill>
                <a:srgbClr val="FFFFFF"/>
              </a:solidFill>
              <a:prstDash val="solid"/>
              <a:round/>
              <a:headEnd len="sm" w="sm" type="none"/>
              <a:tailEnd len="sm" w="sm" type="none"/>
            </a:ln>
          </p:spPr>
        </p:cxnSp>
      </p:grpSp>
      <p:grpSp>
        <p:nvGrpSpPr>
          <p:cNvPr id="125" name="Google Shape;125;p77"/>
          <p:cNvGrpSpPr/>
          <p:nvPr/>
        </p:nvGrpSpPr>
        <p:grpSpPr>
          <a:xfrm rot="5400000">
            <a:off x="8334376" y="1460500"/>
            <a:ext cx="131763" cy="157163"/>
            <a:chOff x="6668087" y="1262945"/>
            <a:chExt cx="161840" cy="191402"/>
          </a:xfrm>
        </p:grpSpPr>
        <p:cxnSp>
          <p:nvCxnSpPr>
            <p:cNvPr id="126" name="Google Shape;126;p77"/>
            <p:cNvCxnSpPr/>
            <p:nvPr/>
          </p:nvCxnSpPr>
          <p:spPr>
            <a:xfrm rot="-5400000">
              <a:off x="6663592" y="1267439"/>
              <a:ext cx="88934" cy="79945"/>
            </a:xfrm>
            <a:prstGeom prst="straightConnector1">
              <a:avLst/>
            </a:prstGeom>
            <a:noFill/>
            <a:ln cap="rnd" cmpd="sng" w="25400">
              <a:solidFill>
                <a:srgbClr val="FFFFFF"/>
              </a:solidFill>
              <a:prstDash val="solid"/>
              <a:round/>
              <a:headEnd len="sm" w="sm" type="none"/>
              <a:tailEnd len="sm" w="sm" type="none"/>
            </a:ln>
          </p:spPr>
        </p:cxnSp>
        <p:cxnSp>
          <p:nvCxnSpPr>
            <p:cNvPr id="127" name="Google Shape;127;p77"/>
            <p:cNvCxnSpPr/>
            <p:nvPr/>
          </p:nvCxnSpPr>
          <p:spPr>
            <a:xfrm rot="-5400000">
              <a:off x="6685198" y="1391513"/>
              <a:ext cx="125668" cy="0"/>
            </a:xfrm>
            <a:prstGeom prst="straightConnector1">
              <a:avLst/>
            </a:prstGeom>
            <a:noFill/>
            <a:ln cap="rnd" cmpd="sng" w="25400">
              <a:solidFill>
                <a:srgbClr val="FFFFFF"/>
              </a:solidFill>
              <a:prstDash val="solid"/>
              <a:round/>
              <a:headEnd len="sm" w="sm" type="none"/>
              <a:tailEnd len="sm" w="sm" type="none"/>
            </a:ln>
          </p:spPr>
        </p:cxnSp>
        <p:cxnSp>
          <p:nvCxnSpPr>
            <p:cNvPr id="128" name="Google Shape;128;p77"/>
            <p:cNvCxnSpPr/>
            <p:nvPr/>
          </p:nvCxnSpPr>
          <p:spPr>
            <a:xfrm flipH="1" rot="5400000">
              <a:off x="6744512" y="1266465"/>
              <a:ext cx="88934" cy="81895"/>
            </a:xfrm>
            <a:prstGeom prst="straightConnector1">
              <a:avLst/>
            </a:prstGeom>
            <a:noFill/>
            <a:ln cap="rnd" cmpd="sng" w="25400">
              <a:solidFill>
                <a:srgbClr val="FFFFFF"/>
              </a:solidFill>
              <a:prstDash val="solid"/>
              <a:round/>
              <a:headEnd len="sm" w="sm" type="none"/>
              <a:tailEnd len="sm" w="sm" type="none"/>
            </a:ln>
          </p:spPr>
        </p:cxnSp>
      </p:grpSp>
      <p:sp>
        <p:nvSpPr>
          <p:cNvPr id="129" name="Google Shape;129;p77"/>
          <p:cNvSpPr txBox="1"/>
          <p:nvPr>
            <p:ph type="title"/>
          </p:nvPr>
        </p:nvSpPr>
        <p:spPr>
          <a:xfrm>
            <a:off x="914400" y="441251"/>
            <a:ext cx="6858000" cy="70174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C1EEFF"/>
              </a:buClr>
              <a:buSzPts val="2100"/>
              <a:buFont typeface="Consolas"/>
              <a:buNone/>
              <a:defRPr b="0"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77"/>
          <p:cNvSpPr/>
          <p:nvPr>
            <p:ph idx="2" type="pic"/>
          </p:nvPr>
        </p:nvSpPr>
        <p:spPr>
          <a:xfrm>
            <a:off x="368032" y="1893781"/>
            <a:ext cx="8778240" cy="4960144"/>
          </a:xfrm>
          <a:prstGeom prst="rect">
            <a:avLst/>
          </a:prstGeom>
          <a:solidFill>
            <a:schemeClr val="dk2"/>
          </a:solidFill>
          <a:ln>
            <a:noFill/>
          </a:ln>
        </p:spPr>
        <p:txBody>
          <a:bodyPr anchorCtr="0" anchor="t" bIns="45700" lIns="91425" spcFirstLastPara="1" rIns="91425" wrap="square" tIns="45700">
            <a:normAutofit/>
          </a:bodyPr>
          <a:lstStyle>
            <a:lvl1pPr lvl="0" marR="0" rtl="0" algn="l">
              <a:spcBef>
                <a:spcPts val="700"/>
              </a:spcBef>
              <a:spcAft>
                <a:spcPts val="0"/>
              </a:spcAft>
              <a:buClr>
                <a:schemeClr val="lt2"/>
              </a:buClr>
              <a:buSzPts val="3040"/>
              <a:buFont typeface="Noto Sans Symbols"/>
              <a:buNone/>
              <a:defRPr b="0" i="0" sz="3200" u="none" cap="none" strike="noStrike">
                <a:solidFill>
                  <a:schemeClr val="lt1"/>
                </a:solidFill>
                <a:latin typeface="Corbel"/>
                <a:ea typeface="Corbel"/>
                <a:cs typeface="Corbel"/>
                <a:sym typeface="Corbel"/>
              </a:defRPr>
            </a:lvl1pPr>
            <a:lvl2pPr lvl="1"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lvl="3" marR="0" rtl="0" algn="l">
              <a:spcBef>
                <a:spcPts val="440"/>
              </a:spcBef>
              <a:spcAft>
                <a:spcPts val="0"/>
              </a:spcAft>
              <a:buClr>
                <a:srgbClr val="FEB80A"/>
              </a:buClr>
              <a:buSzPts val="2200"/>
              <a:buFont typeface="Noto Sans Symbols"/>
              <a:buChar char="🢝"/>
              <a:defRPr b="0" i="0" sz="2200" u="none" cap="none" strike="noStrike">
                <a:solidFill>
                  <a:schemeClr val="lt1"/>
                </a:solidFill>
                <a:latin typeface="Corbel"/>
                <a:ea typeface="Corbel"/>
                <a:cs typeface="Corbel"/>
                <a:sym typeface="Corbel"/>
              </a:defRPr>
            </a:lvl4pPr>
            <a:lvl5pPr lvl="4" marR="0" rtl="0" algn="l">
              <a:spcBef>
                <a:spcPts val="400"/>
              </a:spcBef>
              <a:spcAft>
                <a:spcPts val="0"/>
              </a:spcAft>
              <a:buClr>
                <a:srgbClr val="FEB80A"/>
              </a:buClr>
              <a:buSzPts val="2000"/>
              <a:buFont typeface="Noto Sans Symbols"/>
              <a:buChar char="●"/>
              <a:defRPr b="0" i="0" sz="2000" u="none" cap="none" strike="noStrike">
                <a:solidFill>
                  <a:schemeClr val="lt1"/>
                </a:solidFill>
                <a:latin typeface="Corbel"/>
                <a:ea typeface="Corbel"/>
                <a:cs typeface="Corbel"/>
                <a:sym typeface="Corbel"/>
              </a:defRPr>
            </a:lvl5pPr>
            <a:lvl6pPr lvl="5"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lvl="6"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lvl="7"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lvl="8"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31" name="Google Shape;131;p77"/>
          <p:cNvSpPr txBox="1"/>
          <p:nvPr>
            <p:ph idx="1" type="body"/>
          </p:nvPr>
        </p:nvSpPr>
        <p:spPr>
          <a:xfrm>
            <a:off x="914400" y="1150144"/>
            <a:ext cx="68580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330"/>
              <a:buNone/>
              <a:defRPr sz="1400">
                <a:solidFill>
                  <a:srgbClr val="FFFFFF"/>
                </a:solidFill>
              </a:defRPr>
            </a:lvl1pPr>
            <a:lvl2pPr indent="-297180" lvl="1" marL="914400" algn="l">
              <a:spcBef>
                <a:spcPts val="240"/>
              </a:spcBef>
              <a:spcAft>
                <a:spcPts val="0"/>
              </a:spcAft>
              <a:buSzPts val="1080"/>
              <a:buChar char="🢭"/>
              <a:defRPr sz="1200"/>
            </a:lvl2pPr>
            <a:lvl3pPr indent="-292100" lvl="2" marL="1371600" algn="l">
              <a:spcBef>
                <a:spcPts val="200"/>
              </a:spcBef>
              <a:spcAft>
                <a:spcPts val="0"/>
              </a:spcAft>
              <a:buSzPts val="100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2" name="Google Shape;132;p77"/>
          <p:cNvSpPr txBox="1"/>
          <p:nvPr>
            <p:ph idx="10" type="dt"/>
          </p:nvPr>
        </p:nvSpPr>
        <p:spPr>
          <a:xfrm>
            <a:off x="6477000" y="55563"/>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77"/>
          <p:cNvSpPr txBox="1"/>
          <p:nvPr>
            <p:ph idx="11" type="ftr"/>
          </p:nvPr>
        </p:nvSpPr>
        <p:spPr>
          <a:xfrm>
            <a:off x="914400" y="55563"/>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77"/>
          <p:cNvSpPr txBox="1"/>
          <p:nvPr>
            <p:ph idx="12" type="sldNum"/>
          </p:nvPr>
        </p:nvSpPr>
        <p:spPr>
          <a:xfrm>
            <a:off x="8610600" y="55563"/>
            <a:ext cx="457200" cy="365125"/>
          </a:xfrm>
          <a:prstGeom prst="rect">
            <a:avLst/>
          </a:prstGeom>
          <a:noFill/>
          <a:ln>
            <a:noFill/>
          </a:ln>
        </p:spPr>
        <p:txBody>
          <a:bodyPr anchorCtr="0" anchor="b" bIns="45700" lIns="91425" spcFirstLastPara="1" rIns="91425" wrap="square" tIns="45700">
            <a:noAutofit/>
          </a:bodyPr>
          <a:lstStyle>
            <a:lvl1pPr indent="0" lvl="0" marL="0" marR="0" algn="l">
              <a:spcBef>
                <a:spcPts val="0"/>
              </a:spcBef>
              <a:spcAft>
                <a:spcPts val="0"/>
              </a:spcAft>
              <a:buNone/>
              <a:defRPr sz="1200">
                <a:solidFill>
                  <a:schemeClr val="lt2"/>
                </a:solidFill>
                <a:latin typeface="Corbel"/>
                <a:ea typeface="Corbel"/>
                <a:cs typeface="Corbel"/>
                <a:sym typeface="Corbel"/>
              </a:defRPr>
            </a:lvl1pPr>
            <a:lvl2pPr indent="0" lvl="1" marL="0" marR="0" algn="l">
              <a:spcBef>
                <a:spcPts val="0"/>
              </a:spcBef>
              <a:spcAft>
                <a:spcPts val="0"/>
              </a:spcAft>
              <a:buNone/>
              <a:defRPr sz="1200">
                <a:solidFill>
                  <a:schemeClr val="lt2"/>
                </a:solidFill>
                <a:latin typeface="Corbel"/>
                <a:ea typeface="Corbel"/>
                <a:cs typeface="Corbel"/>
                <a:sym typeface="Corbel"/>
              </a:defRPr>
            </a:lvl2pPr>
            <a:lvl3pPr indent="0" lvl="2" marL="0" marR="0" algn="l">
              <a:spcBef>
                <a:spcPts val="0"/>
              </a:spcBef>
              <a:spcAft>
                <a:spcPts val="0"/>
              </a:spcAft>
              <a:buNone/>
              <a:defRPr sz="1200">
                <a:solidFill>
                  <a:schemeClr val="lt2"/>
                </a:solidFill>
                <a:latin typeface="Corbel"/>
                <a:ea typeface="Corbel"/>
                <a:cs typeface="Corbel"/>
                <a:sym typeface="Corbel"/>
              </a:defRPr>
            </a:lvl3pPr>
            <a:lvl4pPr indent="0" lvl="3" marL="0" marR="0" algn="l">
              <a:spcBef>
                <a:spcPts val="0"/>
              </a:spcBef>
              <a:spcAft>
                <a:spcPts val="0"/>
              </a:spcAft>
              <a:buNone/>
              <a:defRPr sz="1200">
                <a:solidFill>
                  <a:schemeClr val="lt2"/>
                </a:solidFill>
                <a:latin typeface="Corbel"/>
                <a:ea typeface="Corbel"/>
                <a:cs typeface="Corbel"/>
                <a:sym typeface="Corbel"/>
              </a:defRPr>
            </a:lvl4pPr>
            <a:lvl5pPr indent="0" lvl="4" marL="0" marR="0" algn="l">
              <a:spcBef>
                <a:spcPts val="0"/>
              </a:spcBef>
              <a:spcAft>
                <a:spcPts val="0"/>
              </a:spcAft>
              <a:buNone/>
              <a:defRPr sz="1200">
                <a:solidFill>
                  <a:schemeClr val="lt2"/>
                </a:solidFill>
                <a:latin typeface="Corbel"/>
                <a:ea typeface="Corbel"/>
                <a:cs typeface="Corbel"/>
                <a:sym typeface="Corbel"/>
              </a:defRPr>
            </a:lvl5pPr>
            <a:lvl6pPr indent="0" lvl="5" marL="0" marR="0" algn="l">
              <a:spcBef>
                <a:spcPts val="0"/>
              </a:spcBef>
              <a:spcAft>
                <a:spcPts val="0"/>
              </a:spcAft>
              <a:buNone/>
              <a:defRPr sz="1200">
                <a:solidFill>
                  <a:schemeClr val="lt2"/>
                </a:solidFill>
                <a:latin typeface="Corbel"/>
                <a:ea typeface="Corbel"/>
                <a:cs typeface="Corbel"/>
                <a:sym typeface="Corbel"/>
              </a:defRPr>
            </a:lvl6pPr>
            <a:lvl7pPr indent="0" lvl="6" marL="0" marR="0" algn="l">
              <a:spcBef>
                <a:spcPts val="0"/>
              </a:spcBef>
              <a:spcAft>
                <a:spcPts val="0"/>
              </a:spcAft>
              <a:buNone/>
              <a:defRPr sz="1200">
                <a:solidFill>
                  <a:schemeClr val="lt2"/>
                </a:solidFill>
                <a:latin typeface="Corbel"/>
                <a:ea typeface="Corbel"/>
                <a:cs typeface="Corbel"/>
                <a:sym typeface="Corbel"/>
              </a:defRPr>
            </a:lvl7pPr>
            <a:lvl8pPr indent="0" lvl="7" marL="0" marR="0" algn="l">
              <a:spcBef>
                <a:spcPts val="0"/>
              </a:spcBef>
              <a:spcAft>
                <a:spcPts val="0"/>
              </a:spcAft>
              <a:buNone/>
              <a:defRPr sz="1200">
                <a:solidFill>
                  <a:schemeClr val="lt2"/>
                </a:solidFill>
                <a:latin typeface="Corbel"/>
                <a:ea typeface="Corbel"/>
                <a:cs typeface="Corbel"/>
                <a:sym typeface="Corbel"/>
              </a:defRPr>
            </a:lvl8pPr>
            <a:lvl9pPr indent="0" lvl="8" marL="0" marR="0" algn="l">
              <a:spcBef>
                <a:spcPts val="0"/>
              </a:spcBef>
              <a:spcAft>
                <a:spcPts val="0"/>
              </a:spcAft>
              <a:buNone/>
              <a:defRPr sz="1200">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64999">
              <a:srgbClr val="000000"/>
            </a:gs>
            <a:gs pos="100000">
              <a:srgbClr val="5A77A9"/>
            </a:gs>
          </a:gsLst>
          <a:lin ang="5400000" scaled="0"/>
        </a:gradFill>
      </p:bgPr>
    </p:bg>
    <p:spTree>
      <p:nvGrpSpPr>
        <p:cNvPr id="9" name="Shape 9"/>
        <p:cNvGrpSpPr/>
        <p:nvPr/>
      </p:nvGrpSpPr>
      <p:grpSpPr>
        <a:xfrm>
          <a:off x="0" y="0"/>
          <a:ext cx="0" cy="0"/>
          <a:chOff x="0" y="0"/>
          <a:chExt cx="0" cy="0"/>
        </a:xfrm>
      </p:grpSpPr>
      <p:sp>
        <p:nvSpPr>
          <p:cNvPr id="10" name="Google Shape;10;p68"/>
          <p:cNvSpPr/>
          <p:nvPr/>
        </p:nvSpPr>
        <p:spPr>
          <a:xfrm>
            <a:off x="0" y="0"/>
            <a:ext cx="365125" cy="68548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 name="Google Shape;11;p68"/>
          <p:cNvSpPr/>
          <p:nvPr/>
        </p:nvSpPr>
        <p:spPr>
          <a:xfrm>
            <a:off x="255588" y="5046663"/>
            <a:ext cx="73025" cy="16922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2" name="Google Shape;12;p68"/>
          <p:cNvSpPr/>
          <p:nvPr/>
        </p:nvSpPr>
        <p:spPr>
          <a:xfrm>
            <a:off x="255588" y="4797425"/>
            <a:ext cx="73025" cy="228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3" name="Google Shape;13;p68"/>
          <p:cNvSpPr/>
          <p:nvPr/>
        </p:nvSpPr>
        <p:spPr>
          <a:xfrm>
            <a:off x="255588" y="4637088"/>
            <a:ext cx="73025" cy="13811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4" name="Google Shape;14;p68"/>
          <p:cNvSpPr/>
          <p:nvPr/>
        </p:nvSpPr>
        <p:spPr>
          <a:xfrm>
            <a:off x="255588" y="4541838"/>
            <a:ext cx="73025" cy="746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5" name="Google Shape;15;p68"/>
          <p:cNvSpPr/>
          <p:nvPr/>
        </p:nvSpPr>
        <p:spPr>
          <a:xfrm>
            <a:off x="309563" y="681038"/>
            <a:ext cx="46037"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6" name="Google Shape;16;p68"/>
          <p:cNvSpPr/>
          <p:nvPr/>
        </p:nvSpPr>
        <p:spPr>
          <a:xfrm>
            <a:off x="268288" y="681038"/>
            <a:ext cx="2857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7" name="Google Shape;17;p68"/>
          <p:cNvSpPr/>
          <p:nvPr/>
        </p:nvSpPr>
        <p:spPr>
          <a:xfrm>
            <a:off x="249238" y="681038"/>
            <a:ext cx="9525"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8" name="Google Shape;18;p68"/>
          <p:cNvSpPr/>
          <p:nvPr/>
        </p:nvSpPr>
        <p:spPr>
          <a:xfrm>
            <a:off x="222250" y="681038"/>
            <a:ext cx="7938" cy="3651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9" name="Google Shape;19;p68"/>
          <p:cNvSpPr txBox="1"/>
          <p:nvPr>
            <p:ph type="title"/>
          </p:nvPr>
        </p:nvSpPr>
        <p:spPr>
          <a:xfrm>
            <a:off x="914400" y="512763"/>
            <a:ext cx="7772400" cy="914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1pPr>
            <a:lvl2pPr lvl="1"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2pPr>
            <a:lvl3pPr lvl="2"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3pPr>
            <a:lvl4pPr lvl="3"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4pPr>
            <a:lvl5pPr lvl="4"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5pPr>
            <a:lvl6pPr lvl="5"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6pPr>
            <a:lvl7pPr lvl="6"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7pPr>
            <a:lvl8pPr lvl="7"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8pPr>
            <a:lvl9pPr lvl="8" marR="0" rtl="0" algn="l">
              <a:spcBef>
                <a:spcPts val="0"/>
              </a:spcBef>
              <a:spcAft>
                <a:spcPts val="0"/>
              </a:spcAft>
              <a:buSzPts val="1400"/>
              <a:buNone/>
              <a:defRPr b="0" i="0" sz="4000" u="none" cap="none" strike="noStrike">
                <a:solidFill>
                  <a:srgbClr val="C1EEFF"/>
                </a:solidFill>
                <a:latin typeface="Consolas"/>
                <a:ea typeface="Consolas"/>
                <a:cs typeface="Consolas"/>
                <a:sym typeface="Consolas"/>
              </a:defRPr>
            </a:lvl9pPr>
          </a:lstStyle>
          <a:p/>
        </p:txBody>
      </p:sp>
      <p:sp>
        <p:nvSpPr>
          <p:cNvPr id="20" name="Google Shape;20;p68"/>
          <p:cNvSpPr txBox="1"/>
          <p:nvPr>
            <p:ph idx="1" type="body"/>
          </p:nvPr>
        </p:nvSpPr>
        <p:spPr>
          <a:xfrm>
            <a:off x="914400" y="1784350"/>
            <a:ext cx="7772400" cy="4572000"/>
          </a:xfrm>
          <a:prstGeom prst="rect">
            <a:avLst/>
          </a:prstGeom>
          <a:noFill/>
          <a:ln>
            <a:noFill/>
          </a:ln>
        </p:spPr>
        <p:txBody>
          <a:bodyPr anchorCtr="0" anchor="t" bIns="45700" lIns="91425" spcFirstLastPara="1" rIns="91425" wrap="square" tIns="45700">
            <a:noAutofit/>
          </a:bodyPr>
          <a:lstStyle>
            <a:lvl1pPr indent="-409575" lvl="0" marL="457200" marR="0" rtl="0" algn="l">
              <a:spcBef>
                <a:spcPts val="700"/>
              </a:spcBef>
              <a:spcAft>
                <a:spcPts val="0"/>
              </a:spcAft>
              <a:buClr>
                <a:schemeClr val="lt2"/>
              </a:buClr>
              <a:buSzPts val="2850"/>
              <a:buFont typeface="Noto Sans Symbols"/>
              <a:buChar char="▪"/>
              <a:defRPr b="0" i="0" sz="3000" u="none" cap="none" strike="noStrike">
                <a:solidFill>
                  <a:schemeClr val="lt1"/>
                </a:solidFill>
                <a:latin typeface="Corbel"/>
                <a:ea typeface="Corbel"/>
                <a:cs typeface="Corbel"/>
                <a:sym typeface="Corbel"/>
              </a:defRPr>
            </a:lvl1pPr>
            <a:lvl2pPr indent="-377190" lvl="1" marL="914400"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indent="-368300" lvl="3" marL="1828800" marR="0" rtl="0" algn="l">
              <a:spcBef>
                <a:spcPts val="440"/>
              </a:spcBef>
              <a:spcAft>
                <a:spcPts val="0"/>
              </a:spcAft>
              <a:buClr>
                <a:srgbClr val="FEB80A"/>
              </a:buClr>
              <a:buSzPts val="2200"/>
              <a:buFont typeface="Noto Sans Symbols"/>
              <a:buChar char="🢝"/>
              <a:defRPr b="0" i="0" sz="2200" u="none" cap="none" strike="noStrike">
                <a:solidFill>
                  <a:schemeClr val="lt1"/>
                </a:solidFill>
                <a:latin typeface="Corbel"/>
                <a:ea typeface="Corbel"/>
                <a:cs typeface="Corbel"/>
                <a:sym typeface="Corbel"/>
              </a:defRPr>
            </a:lvl4pPr>
            <a:lvl5pPr indent="-355600" lvl="4" marL="2286000" marR="0" rtl="0" algn="l">
              <a:spcBef>
                <a:spcPts val="400"/>
              </a:spcBef>
              <a:spcAft>
                <a:spcPts val="0"/>
              </a:spcAft>
              <a:buClr>
                <a:srgbClr val="FEB80A"/>
              </a:buClr>
              <a:buSzPts val="2000"/>
              <a:buFont typeface="Noto Sans Symbols"/>
              <a:buChar char="●"/>
              <a:defRPr b="0" i="0" sz="2000" u="none" cap="none" strike="noStrike">
                <a:solidFill>
                  <a:schemeClr val="lt1"/>
                </a:solidFill>
                <a:latin typeface="Corbel"/>
                <a:ea typeface="Corbel"/>
                <a:cs typeface="Corbel"/>
                <a:sym typeface="Corbel"/>
              </a:defRPr>
            </a:lvl5pPr>
            <a:lvl6pPr indent="-342900" lvl="5" marL="2743200"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indent="-330200" lvl="6" marL="32004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21" name="Google Shape;21;p68"/>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 name="Google Shape;22;p68"/>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 name="Google Shape;23;p68"/>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spcAft>
                <a:spcPts val="0"/>
              </a:spcAft>
              <a:buNone/>
              <a:defRPr b="0" i="0" sz="1200" u="none" cap="none" strike="noStrike">
                <a:solidFill>
                  <a:schemeClr val="lt2"/>
                </a:solidFill>
                <a:latin typeface="Corbel"/>
                <a:ea typeface="Corbel"/>
                <a:cs typeface="Corbel"/>
                <a:sym typeface="Corbel"/>
              </a:defRPr>
            </a:lvl1pPr>
            <a:lvl2pPr indent="0" lvl="1" marL="0" marR="0" rtl="0" algn="l">
              <a:spcBef>
                <a:spcPts val="0"/>
              </a:spcBef>
              <a:spcAft>
                <a:spcPts val="0"/>
              </a:spcAft>
              <a:buNone/>
              <a:defRPr b="0" i="0" sz="1200" u="none" cap="none" strike="noStrike">
                <a:solidFill>
                  <a:schemeClr val="lt2"/>
                </a:solidFill>
                <a:latin typeface="Corbel"/>
                <a:ea typeface="Corbel"/>
                <a:cs typeface="Corbel"/>
                <a:sym typeface="Corbel"/>
              </a:defRPr>
            </a:lvl2pPr>
            <a:lvl3pPr indent="0" lvl="2" marL="0" marR="0" rtl="0" algn="l">
              <a:spcBef>
                <a:spcPts val="0"/>
              </a:spcBef>
              <a:spcAft>
                <a:spcPts val="0"/>
              </a:spcAft>
              <a:buNone/>
              <a:defRPr b="0" i="0" sz="1200" u="none" cap="none" strike="noStrike">
                <a:solidFill>
                  <a:schemeClr val="lt2"/>
                </a:solidFill>
                <a:latin typeface="Corbel"/>
                <a:ea typeface="Corbel"/>
                <a:cs typeface="Corbel"/>
                <a:sym typeface="Corbel"/>
              </a:defRPr>
            </a:lvl3pPr>
            <a:lvl4pPr indent="0" lvl="3" marL="0" marR="0" rtl="0" algn="l">
              <a:spcBef>
                <a:spcPts val="0"/>
              </a:spcBef>
              <a:spcAft>
                <a:spcPts val="0"/>
              </a:spcAft>
              <a:buNone/>
              <a:defRPr b="0" i="0" sz="1200" u="none" cap="none" strike="noStrike">
                <a:solidFill>
                  <a:schemeClr val="lt2"/>
                </a:solidFill>
                <a:latin typeface="Corbel"/>
                <a:ea typeface="Corbel"/>
                <a:cs typeface="Corbel"/>
                <a:sym typeface="Corbel"/>
              </a:defRPr>
            </a:lvl4pPr>
            <a:lvl5pPr indent="0" lvl="4" marL="0" marR="0" rtl="0" algn="l">
              <a:spcBef>
                <a:spcPts val="0"/>
              </a:spcBef>
              <a:spcAft>
                <a:spcPts val="0"/>
              </a:spcAft>
              <a:buNone/>
              <a:defRPr b="0" i="0" sz="1200" u="none" cap="none" strike="noStrike">
                <a:solidFill>
                  <a:schemeClr val="lt2"/>
                </a:solidFill>
                <a:latin typeface="Corbel"/>
                <a:ea typeface="Corbel"/>
                <a:cs typeface="Corbel"/>
                <a:sym typeface="Corbel"/>
              </a:defRPr>
            </a:lvl5pPr>
            <a:lvl6pPr indent="0" lvl="5" marL="0" marR="0" rtl="0" algn="l">
              <a:spcBef>
                <a:spcPts val="0"/>
              </a:spcBef>
              <a:spcAft>
                <a:spcPts val="0"/>
              </a:spcAft>
              <a:buNone/>
              <a:defRPr b="0" i="0" sz="1200" u="none" cap="none" strike="noStrike">
                <a:solidFill>
                  <a:schemeClr val="lt2"/>
                </a:solidFill>
                <a:latin typeface="Corbel"/>
                <a:ea typeface="Corbel"/>
                <a:cs typeface="Corbel"/>
                <a:sym typeface="Corbel"/>
              </a:defRPr>
            </a:lvl6pPr>
            <a:lvl7pPr indent="0" lvl="6" marL="0" marR="0" rtl="0" algn="l">
              <a:spcBef>
                <a:spcPts val="0"/>
              </a:spcBef>
              <a:spcAft>
                <a:spcPts val="0"/>
              </a:spcAft>
              <a:buNone/>
              <a:defRPr b="0" i="0" sz="1200" u="none" cap="none" strike="noStrike">
                <a:solidFill>
                  <a:schemeClr val="lt2"/>
                </a:solidFill>
                <a:latin typeface="Corbel"/>
                <a:ea typeface="Corbel"/>
                <a:cs typeface="Corbel"/>
                <a:sym typeface="Corbel"/>
              </a:defRPr>
            </a:lvl7pPr>
            <a:lvl8pPr indent="0" lvl="7" marL="0" marR="0" rtl="0" algn="l">
              <a:spcBef>
                <a:spcPts val="0"/>
              </a:spcBef>
              <a:spcAft>
                <a:spcPts val="0"/>
              </a:spcAft>
              <a:buNone/>
              <a:defRPr b="0" i="0" sz="1200" u="none" cap="none" strike="noStrike">
                <a:solidFill>
                  <a:schemeClr val="lt2"/>
                </a:solidFill>
                <a:latin typeface="Corbel"/>
                <a:ea typeface="Corbel"/>
                <a:cs typeface="Corbel"/>
                <a:sym typeface="Corbel"/>
              </a:defRPr>
            </a:lvl8pPr>
            <a:lvl9pPr indent="0" lvl="8" marL="0" marR="0" rtl="0" algn="l">
              <a:spcBef>
                <a:spcPts val="0"/>
              </a:spcBef>
              <a:spcAft>
                <a:spcPts val="0"/>
              </a:spcAft>
              <a:buNone/>
              <a:defRPr b="0" i="0" sz="1200" u="none" cap="none" strike="noStrike">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jpg"/><Relationship Id="rId4" Type="http://schemas.openxmlformats.org/officeDocument/2006/relationships/image" Target="../media/image15.jpg"/><Relationship Id="rId5"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9.gif"/><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jpg"/><Relationship Id="rId4"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0.jp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nvSpPr>
        <p:spPr>
          <a:xfrm>
            <a:off x="0" y="-609600"/>
            <a:ext cx="9112250" cy="1143000"/>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b="0" i="0" lang="en-US" sz="4400" u="none" cap="none" strike="noStrike">
                <a:solidFill>
                  <a:schemeClr val="dk1"/>
                </a:solidFill>
                <a:latin typeface="Consolas"/>
                <a:ea typeface="Consolas"/>
                <a:cs typeface="Consolas"/>
                <a:sym typeface="Consolas"/>
              </a:rPr>
            </a:br>
            <a:endParaRPr b="1" i="0" sz="4400" u="none" cap="none" strike="noStrike">
              <a:solidFill>
                <a:schemeClr val="dk1"/>
              </a:solidFill>
              <a:latin typeface="Consolas"/>
              <a:ea typeface="Consolas"/>
              <a:cs typeface="Consolas"/>
              <a:sym typeface="Consolas"/>
            </a:endParaRPr>
          </a:p>
        </p:txBody>
      </p:sp>
      <p:sp>
        <p:nvSpPr>
          <p:cNvPr id="156" name="Google Shape;156;p1"/>
          <p:cNvSpPr txBox="1"/>
          <p:nvPr/>
        </p:nvSpPr>
        <p:spPr>
          <a:xfrm>
            <a:off x="0" y="1219200"/>
            <a:ext cx="9112250" cy="250837"/>
          </a:xfrm>
          <a:prstGeom prst="rect">
            <a:avLst/>
          </a:prstGeom>
          <a:gradFill>
            <a:gsLst>
              <a:gs pos="0">
                <a:srgbClr val="000082">
                  <a:alpha val="38823"/>
                </a:srgbClr>
              </a:gs>
              <a:gs pos="30000">
                <a:srgbClr val="66008F"/>
              </a:gs>
              <a:gs pos="64999">
                <a:srgbClr val="BA0066"/>
              </a:gs>
              <a:gs pos="89999">
                <a:srgbClr val="FF0000"/>
              </a:gs>
              <a:gs pos="100000">
                <a:srgbClr val="FF8200"/>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b="0" i="0" lang="en-US" sz="4400" u="none" cap="none" strike="noStrike">
                <a:solidFill>
                  <a:schemeClr val="dk1"/>
                </a:solidFill>
                <a:latin typeface="Consolas"/>
                <a:ea typeface="Consolas"/>
                <a:cs typeface="Consolas"/>
                <a:sym typeface="Consolas"/>
              </a:rPr>
            </a:br>
            <a:endParaRPr b="1" i="0" sz="4400" u="none" cap="none" strike="noStrike">
              <a:solidFill>
                <a:schemeClr val="dk1"/>
              </a:solidFill>
              <a:latin typeface="Consolas"/>
              <a:ea typeface="Consolas"/>
              <a:cs typeface="Consolas"/>
              <a:sym typeface="Consolas"/>
            </a:endParaRPr>
          </a:p>
        </p:txBody>
      </p:sp>
      <p:sp>
        <p:nvSpPr>
          <p:cNvPr id="157" name="Google Shape;157;p1"/>
          <p:cNvSpPr/>
          <p:nvPr/>
        </p:nvSpPr>
        <p:spPr>
          <a:xfrm>
            <a:off x="0" y="0"/>
            <a:ext cx="9144000" cy="1219200"/>
          </a:xfrm>
          <a:prstGeom prst="rect">
            <a:avLst/>
          </a:prstGeom>
          <a:solidFill>
            <a:schemeClr val="lt1"/>
          </a:solidFill>
          <a:ln cap="flat" cmpd="sng" w="19050">
            <a:solidFill>
              <a:srgbClr val="5C98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161939_125292960909946_809416865_n.jpg" id="158" name="Google Shape;158;p1"/>
          <p:cNvPicPr preferRelativeResize="0"/>
          <p:nvPr/>
        </p:nvPicPr>
        <p:blipFill rotWithShape="1">
          <a:blip r:embed="rId3">
            <a:alphaModFix/>
          </a:blip>
          <a:srcRect b="0" l="0" r="0" t="0"/>
          <a:stretch/>
        </p:blipFill>
        <p:spPr>
          <a:xfrm>
            <a:off x="381000" y="0"/>
            <a:ext cx="1143000" cy="1143000"/>
          </a:xfrm>
          <a:prstGeom prst="rect">
            <a:avLst/>
          </a:prstGeom>
          <a:noFill/>
          <a:ln>
            <a:noFill/>
          </a:ln>
        </p:spPr>
      </p:pic>
      <p:sp>
        <p:nvSpPr>
          <p:cNvPr id="159" name="Google Shape;159;p1"/>
          <p:cNvSpPr txBox="1"/>
          <p:nvPr/>
        </p:nvSpPr>
        <p:spPr>
          <a:xfrm>
            <a:off x="0" y="2439988"/>
            <a:ext cx="9144000" cy="838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FF0000"/>
                </a:solidFill>
                <a:latin typeface="Times New Roman"/>
                <a:ea typeface="Times New Roman"/>
                <a:cs typeface="Times New Roman"/>
                <a:sym typeface="Times New Roman"/>
              </a:rPr>
              <a:t>SỎI ĐƯỜNG MẬT CHÍNH</a:t>
            </a:r>
            <a:endParaRPr b="1" i="0" sz="4400" u="none" cap="none" strike="noStrike">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i="0" sz="4800" u="none" cap="none" strike="noStrike">
              <a:solidFill>
                <a:srgbClr val="FF0000"/>
              </a:solidFill>
              <a:latin typeface="Arial"/>
              <a:ea typeface="Arial"/>
              <a:cs typeface="Arial"/>
              <a:sym typeface="Arial"/>
            </a:endParaRPr>
          </a:p>
        </p:txBody>
      </p:sp>
      <p:sp>
        <p:nvSpPr>
          <p:cNvPr id="160" name="Google Shape;160;p1"/>
          <p:cNvSpPr txBox="1"/>
          <p:nvPr/>
        </p:nvSpPr>
        <p:spPr>
          <a:xfrm>
            <a:off x="3276600" y="4572000"/>
            <a:ext cx="5562600" cy="193899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FFFF00"/>
              </a:buClr>
              <a:buSzPts val="3000"/>
              <a:buFont typeface="Noto Sans Symbols"/>
              <a:buNone/>
            </a:pPr>
            <a:r>
              <a:rPr b="0" i="1" lang="en-US" sz="3000" u="none" cap="none" strike="noStrike">
                <a:solidFill>
                  <a:srgbClr val="FFFF00"/>
                </a:solidFill>
                <a:latin typeface="Times New Roman"/>
                <a:ea typeface="Times New Roman"/>
                <a:cs typeface="Times New Roman"/>
                <a:sym typeface="Times New Roman"/>
              </a:rPr>
              <a:t>Giảng viên </a:t>
            </a:r>
            <a:r>
              <a:rPr b="1" i="0" lang="en-US" sz="3000" u="none" cap="none" strike="noStrike">
                <a:solidFill>
                  <a:srgbClr val="FFFF00"/>
                </a:solidFill>
                <a:latin typeface="Times New Roman"/>
                <a:ea typeface="Times New Roman"/>
                <a:cs typeface="Times New Roman"/>
                <a:sym typeface="Times New Roman"/>
              </a:rPr>
              <a:t>: </a:t>
            </a:r>
            <a:r>
              <a:rPr b="1" i="1" lang="en-US" sz="3000" u="none" cap="none" strike="noStrike">
                <a:solidFill>
                  <a:srgbClr val="FFFF00"/>
                </a:solidFill>
                <a:latin typeface="Times New Roman"/>
                <a:ea typeface="Times New Roman"/>
                <a:cs typeface="Times New Roman"/>
                <a:sym typeface="Times New Roman"/>
              </a:rPr>
              <a:t>Lê Quan Anh Tuấn, Vũ Quang Hưng, </a:t>
            </a:r>
            <a:endParaRPr/>
          </a:p>
          <a:p>
            <a:pPr indent="0" lvl="0" marL="0" marR="0" rtl="0" algn="r">
              <a:spcBef>
                <a:spcPts val="0"/>
              </a:spcBef>
              <a:spcAft>
                <a:spcPts val="0"/>
              </a:spcAft>
              <a:buClr>
                <a:srgbClr val="FFFF00"/>
              </a:buClr>
              <a:buSzPts val="3000"/>
              <a:buFont typeface="Noto Sans Symbols"/>
              <a:buNone/>
            </a:pPr>
            <a:r>
              <a:rPr b="1" i="1" lang="en-US" sz="3000" u="none" cap="none" strike="noStrike">
                <a:solidFill>
                  <a:srgbClr val="FFFF00"/>
                </a:solidFill>
                <a:latin typeface="Times New Roman"/>
                <a:ea typeface="Times New Roman"/>
                <a:cs typeface="Times New Roman"/>
                <a:sym typeface="Times New Roman"/>
              </a:rPr>
              <a:t>Trần Hồ</a:t>
            </a:r>
            <a:endParaRPr b="1" i="1" sz="3000" u="none" cap="none" strike="noStrike">
              <a:solidFill>
                <a:srgbClr val="FFFF00"/>
              </a:solidFill>
              <a:latin typeface="Times New Roman"/>
              <a:ea typeface="Times New Roman"/>
              <a:cs typeface="Times New Roman"/>
              <a:sym typeface="Times New Roman"/>
            </a:endParaRPr>
          </a:p>
          <a:p>
            <a:pPr indent="0" lvl="0" marL="0" marR="0" rtl="0" algn="r">
              <a:spcBef>
                <a:spcPts val="0"/>
              </a:spcBef>
              <a:spcAft>
                <a:spcPts val="0"/>
              </a:spcAft>
              <a:buClr>
                <a:schemeClr val="lt1"/>
              </a:buClr>
              <a:buSzPts val="3000"/>
              <a:buFont typeface="Noto Sans Symbols"/>
              <a:buNone/>
            </a:pPr>
            <a:r>
              <a:rPr b="1" i="1" lang="en-US" sz="3000" u="none" cap="none" strike="noStrike">
                <a:solidFill>
                  <a:schemeClr val="lt1"/>
                </a:solidFill>
                <a:latin typeface="Times New Roman"/>
                <a:ea typeface="Times New Roman"/>
                <a:cs typeface="Times New Roman"/>
                <a:sym typeface="Times New Roman"/>
              </a:rPr>
              <a:t>Đối tượng: Y6</a:t>
            </a:r>
            <a:endParaRPr/>
          </a:p>
        </p:txBody>
      </p:sp>
      <p:sp>
        <p:nvSpPr>
          <p:cNvPr id="161" name="Google Shape;161;p1"/>
          <p:cNvSpPr txBox="1"/>
          <p:nvPr/>
        </p:nvSpPr>
        <p:spPr>
          <a:xfrm>
            <a:off x="1752600" y="304800"/>
            <a:ext cx="7391400" cy="533400"/>
          </a:xfrm>
          <a:prstGeom prst="rect">
            <a:avLst/>
          </a:prstGeom>
          <a:noFill/>
          <a:ln>
            <a:noFill/>
          </a:ln>
        </p:spPr>
        <p:txBody>
          <a:bodyPr anchorCtr="0" anchor="t" bIns="45700" lIns="91425" spcFirstLastPara="1" rIns="91425" wrap="square" tIns="45700">
            <a:noAutofit/>
          </a:bodyPr>
          <a:lstStyle/>
          <a:p>
            <a:pPr indent="-342899" lvl="0" marL="411163" marR="0" rtl="0" algn="l">
              <a:spcBef>
                <a:spcPts val="0"/>
              </a:spcBef>
              <a:spcAft>
                <a:spcPts val="0"/>
              </a:spcAft>
              <a:buNone/>
            </a:pPr>
            <a:r>
              <a:rPr b="1" i="0" lang="en-US" sz="2800" u="none" cap="none" strike="noStrike">
                <a:solidFill>
                  <a:srgbClr val="002060"/>
                </a:solidFill>
                <a:latin typeface="Times New Roman"/>
                <a:ea typeface="Times New Roman"/>
                <a:cs typeface="Times New Roman"/>
                <a:sym typeface="Times New Roman"/>
              </a:rPr>
              <a:t>   Đại Học Y Dược Thành Phố Hồ Chí Minh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0"/>
          <p:cNvSpPr/>
          <p:nvPr/>
        </p:nvSpPr>
        <p:spPr>
          <a:xfrm>
            <a:off x="609600" y="1447800"/>
            <a:ext cx="7910512" cy="5262979"/>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Da vàng sậm</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Mắt vàng</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Nước tiểu vàng sậm </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Ngứa </a:t>
            </a:r>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Phân bạc màu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Tam chứng Charcot (đau bụng, sốt, vàng da) có độ nhạy khá thấp (khoảng 26,4%), nhưng độ đặc hiệu khá cao (95,6%) trong chẩn đoán viêm đường mật cấp. </a:t>
            </a:r>
            <a:endParaRPr/>
          </a:p>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Ngày nay chẩn đoán viêm đường mật cấp thường dựa vào Tokyo Guidelines 2018.</a:t>
            </a:r>
            <a:endParaRPr sz="2800">
              <a:solidFill>
                <a:schemeClr val="lt1"/>
              </a:solidFill>
              <a:latin typeface="Times New Roman"/>
              <a:ea typeface="Times New Roman"/>
              <a:cs typeface="Times New Roman"/>
              <a:sym typeface="Times New Roman"/>
            </a:endParaRPr>
          </a:p>
        </p:txBody>
      </p:sp>
      <p:sp>
        <p:nvSpPr>
          <p:cNvPr id="223" name="Google Shape;223;p10"/>
          <p:cNvSpPr txBox="1"/>
          <p:nvPr/>
        </p:nvSpPr>
        <p:spPr>
          <a:xfrm>
            <a:off x="381000" y="533400"/>
            <a:ext cx="6629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Hội chứng vàng da tắc mật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IV. CẬN LÂM SÀNG </a:t>
            </a:r>
            <a:endParaRPr/>
          </a:p>
          <a:p>
            <a:pPr indent="0" lvl="0" marL="0" marR="0" rtl="0" algn="l">
              <a:spcBef>
                <a:spcPts val="0"/>
              </a:spcBef>
              <a:spcAft>
                <a:spcPts val="0"/>
              </a:spcAft>
              <a:buNone/>
            </a:pPr>
            <a:r>
              <a:t/>
            </a:r>
            <a:endParaRPr b="1" sz="2800">
              <a:solidFill>
                <a:srgbClr val="FF0000"/>
              </a:solidFill>
              <a:latin typeface="Times New Roman"/>
              <a:ea typeface="Times New Roman"/>
              <a:cs typeface="Times New Roman"/>
              <a:sym typeface="Times New Roman"/>
            </a:endParaRPr>
          </a:p>
        </p:txBody>
      </p:sp>
      <p:sp>
        <p:nvSpPr>
          <p:cNvPr id="229" name="Google Shape;229;p11"/>
          <p:cNvSpPr/>
          <p:nvPr/>
        </p:nvSpPr>
        <p:spPr>
          <a:xfrm>
            <a:off x="457200" y="1033790"/>
            <a:ext cx="8077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Chẩn đoán sỏi đường mật chính dựa vào hình ảnh học</a:t>
            </a:r>
            <a:endParaRPr sz="2800">
              <a:solidFill>
                <a:schemeClr val="lt1"/>
              </a:solidFill>
              <a:latin typeface="Times New Roman"/>
              <a:ea typeface="Times New Roman"/>
              <a:cs typeface="Times New Roman"/>
              <a:sym typeface="Times New Roman"/>
            </a:endParaRPr>
          </a:p>
        </p:txBody>
      </p:sp>
      <p:graphicFrame>
        <p:nvGraphicFramePr>
          <p:cNvPr id="230" name="Google Shape;230;p11"/>
          <p:cNvGraphicFramePr/>
          <p:nvPr/>
        </p:nvGraphicFramePr>
        <p:xfrm>
          <a:off x="685800" y="1752600"/>
          <a:ext cx="3000000" cy="3000000"/>
        </p:xfrm>
        <a:graphic>
          <a:graphicData uri="http://schemas.openxmlformats.org/drawingml/2006/table">
            <a:tbl>
              <a:tblPr bandRow="1" firstRow="1">
                <a:noFill/>
                <a:tableStyleId>{34DEC77B-ED03-47BF-A584-5F6A6B8DD5DC}</a:tableStyleId>
              </a:tblPr>
              <a:tblGrid>
                <a:gridCol w="1219200"/>
                <a:gridCol w="4800600"/>
                <a:gridCol w="1828800"/>
              </a:tblGrid>
              <a:tr h="542925">
                <a:tc>
                  <a:txBody>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Chỉ định</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Chống chỉ định</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Siêu âm</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Là phương tiện trước tiên được sử dụng khi nghi ngờ có bệnh sỏi đường mật chính.</a:t>
                      </a:r>
                      <a:endParaRPr/>
                    </a:p>
                  </a:txBody>
                  <a:tcPr marT="45725" marB="45725" marR="91450" marL="91450"/>
                </a:tc>
                <a:tc>
                  <a:txBody>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CT Scan</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Xác định có sỏi và vị trí sỏi đường mật chính.</a:t>
                      </a:r>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Khảo sát các thương tổn khác của đường mật: u đường mật, áp xe gan đường mật.</a:t>
                      </a:r>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Khảo sát các cơ quan xung quanh: viêm tụy,…</a:t>
                      </a:r>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Suy thận nặng.</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Dị ứng thuốc cản quang.</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X quang đường mật trong mổ</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Bệnh nhân có chỉ định cắt túi mật + nghi ngờ sỏi OMC (dãn đường mật trong và ngoài gan, tăng Bilirubin máu, tăng Amylase hoặc Lipase máu, tăng men gan)</a:t>
                      </a:r>
                      <a:endParaRPr/>
                    </a:p>
                  </a:txBody>
                  <a:tcPr marT="45725" marB="45725" marR="91450" marL="91450"/>
                </a:tc>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ERCP</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Chẩn đoán và điều trị lấy sỏi ống mật chủ, đặt stent giải áp mật trong viêm hẹp đoạn cuối OMC, u quanh bóng Vater,…</a:t>
                      </a:r>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Rối loạn đông máu.</a:t>
                      </a:r>
                      <a:endParaRPr/>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aphicFrame>
        <p:nvGraphicFramePr>
          <p:cNvPr id="235" name="Google Shape;235;p12"/>
          <p:cNvGraphicFramePr/>
          <p:nvPr/>
        </p:nvGraphicFramePr>
        <p:xfrm>
          <a:off x="685800" y="685800"/>
          <a:ext cx="3000000" cy="3000000"/>
        </p:xfrm>
        <a:graphic>
          <a:graphicData uri="http://schemas.openxmlformats.org/drawingml/2006/table">
            <a:tbl>
              <a:tblPr bandRow="1" firstRow="1">
                <a:noFill/>
                <a:tableStyleId>{34DEC77B-ED03-47BF-A584-5F6A6B8DD5DC}</a:tableStyleId>
              </a:tblPr>
              <a:tblGrid>
                <a:gridCol w="1752600"/>
                <a:gridCol w="4267200"/>
                <a:gridCol w="1828800"/>
              </a:tblGrid>
              <a:tr h="542925">
                <a:tc>
                  <a:txBody>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Chỉ định</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Chống chỉ định</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Chụp X quang đường mật xuyên gan qua da (PTC)</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Xác định có sỏi và vị trí sỏi đường mật chính.</a:t>
                      </a:r>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Thực hiện khi có chỉ định dẫn lưu dường mật xuyên gan qua da hoặc lấy sỏi qua da.</a:t>
                      </a:r>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Rối loạn đông máu.</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Chụp X quang đường mật qua ống dẫn lưu Kehr</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Kiểm tra còn sỏi, vị trí sỏi, sự lành đường hầm Kehr sau phẫu thuật.</a:t>
                      </a:r>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Siêu âm trong mổ</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Bệnh nhân có chỉ định cắt túi mật + nghi ngờ sỏi OMC. </a:t>
                      </a:r>
                      <a:endParaRPr/>
                    </a:p>
                  </a:txBody>
                  <a:tcPr marT="45725" marB="45725" marR="91450" marL="91450"/>
                </a:tc>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txBody>
                  <a:tcPr marT="45725" marB="45725" marR="91450" marL="91450"/>
                </a:tc>
              </a:tr>
              <a:tr h="542925">
                <a:tc>
                  <a:txBody>
                    <a:bodyPr/>
                    <a:lstStyle/>
                    <a:p>
                      <a:pPr indent="0" lvl="0" marL="0" marR="0" rtl="0" algn="just">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MRCP</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Xác định có sỏi và vị trí sỏi đường mật chính nhất là sỏi đường mật trong gan tái phát nhiều lần.</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Nghi ngờ ung thư đường mật, hẹp đường mật.</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Trong cơ thể có kim loại (máy tạo nhịp,…)</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Dị ứng chất cản từ.</a:t>
                      </a:r>
                      <a:endParaRPr sz="1800">
                        <a:solidFill>
                          <a:schemeClr val="dk1"/>
                        </a:solidFill>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aphicFrame>
        <p:nvGraphicFramePr>
          <p:cNvPr id="240" name="Google Shape;240;p13"/>
          <p:cNvGraphicFramePr/>
          <p:nvPr/>
        </p:nvGraphicFramePr>
        <p:xfrm>
          <a:off x="533400" y="990600"/>
          <a:ext cx="3000000" cy="3000000"/>
        </p:xfrm>
        <a:graphic>
          <a:graphicData uri="http://schemas.openxmlformats.org/drawingml/2006/table">
            <a:tbl>
              <a:tblPr bandRow="1" firstRow="1">
                <a:noFill/>
                <a:tableStyleId>{34DEC77B-ED03-47BF-A584-5F6A6B8DD5DC}</a:tableStyleId>
              </a:tblPr>
              <a:tblGrid>
                <a:gridCol w="990600"/>
                <a:gridCol w="1143000"/>
                <a:gridCol w="1159125"/>
                <a:gridCol w="2038350"/>
                <a:gridCol w="2822325"/>
              </a:tblGrid>
              <a:tr h="381000">
                <a:tc>
                  <a:txBody>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Độ nhạy</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Độ đặc hiệu</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Ưu điểm</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Khuyết điểm</a:t>
                      </a:r>
                      <a:endParaRPr sz="1400">
                        <a:solidFill>
                          <a:schemeClr val="dk1"/>
                        </a:solidFill>
                        <a:latin typeface="Times New Roman"/>
                        <a:ea typeface="Times New Roman"/>
                        <a:cs typeface="Times New Roman"/>
                        <a:sym typeface="Times New Roman"/>
                      </a:endParaRPr>
                    </a:p>
                  </a:txBody>
                  <a:tcPr marT="45725" marB="45725" marR="91450" marL="91450"/>
                </a:tc>
              </a:tr>
              <a:tr h="1736600">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Siêu âm</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73 %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91 %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Có thể phát hiện sỏi hoặc cho hình ảnh tắc nghẽn đường mật (dãn đường mật trong và ngoài gan).</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Nhanh.</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xâm lấn.</a:t>
                      </a:r>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Giới hạn do hơi đường ruột.</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Khó phát hiện sỏi khi đường mật không dãn hay dãn ít.</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tái tạo giải phẫu đường mật.</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Độ phân giải không cao.</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Chủ quan: phụ thuộc người thực hiện.</a:t>
                      </a:r>
                      <a:endParaRPr/>
                    </a:p>
                  </a:txBody>
                  <a:tcPr marT="45725" marB="45725" marR="91450" marL="91450"/>
                </a:tc>
              </a:tr>
              <a:tr h="1736600">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CT Scan</a:t>
                      </a:r>
                      <a:endParaRPr sz="14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cản quan </a:t>
                      </a:r>
                      <a:endParaRPr/>
                    </a:p>
                    <a:p>
                      <a:pPr indent="0" lvl="0" marL="0" marR="0" rtl="0" algn="l">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 Có cản quang </a:t>
                      </a:r>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65 %</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92 %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84 %</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92 %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giới hạn do hơi.</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Phát hiện sỏi ngay khi đường mật không dãn.</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Khách quan.</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xâm lấn.</a:t>
                      </a:r>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Khó phát hiện sỏi cùng đậm độ dịch mật (sỏi cholesterol).</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tái tạo giải phẫu đường mật (trừ CT xoắn ốc). </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Hình ảnh không rõ khi có kim loại gần vùng cần khảo sát.</a:t>
                      </a:r>
                      <a:endParaRPr/>
                    </a:p>
                  </a:txBody>
                  <a:tcPr marT="45725" marB="45725" marR="91450" marL="91450"/>
                </a:tc>
              </a:tr>
              <a:tr h="1695825">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X quang đường mật trong mổ</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68 – 99 %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92 – 99 %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Phát hiện sỏi ngay khi đường mật không dãn.</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Tái tạo giải phẫu đường mật.</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Cho hình ảnh động dưới màn hình huỳnh quang.</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Không thấy phần giải phẫu đường mật phía sau tắc nghẽn (nếu tắc nghẽn hoàn toàn).</a:t>
                      </a:r>
                      <a:endParaRPr sz="1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Chỉ đánh giá cây đường mật, không khảo sát được cấu trúc xung quanh.</a:t>
                      </a:r>
                      <a:endParaRPr/>
                    </a:p>
                  </a:txBody>
                  <a:tcPr marT="45725" marB="45725" marR="91450" marL="91450"/>
                </a:tc>
              </a:tr>
            </a:tbl>
          </a:graphicData>
        </a:graphic>
      </p:graphicFrame>
      <p:sp>
        <p:nvSpPr>
          <p:cNvPr id="241" name="Google Shape;241;p13"/>
          <p:cNvSpPr txBox="1"/>
          <p:nvPr/>
        </p:nvSpPr>
        <p:spPr>
          <a:xfrm>
            <a:off x="533400" y="304800"/>
            <a:ext cx="6629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Sỏi OMC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aphicFrame>
        <p:nvGraphicFramePr>
          <p:cNvPr id="246" name="Google Shape;246;p14"/>
          <p:cNvGraphicFramePr/>
          <p:nvPr/>
        </p:nvGraphicFramePr>
        <p:xfrm>
          <a:off x="533400" y="762000"/>
          <a:ext cx="3000000" cy="3000000"/>
        </p:xfrm>
        <a:graphic>
          <a:graphicData uri="http://schemas.openxmlformats.org/drawingml/2006/table">
            <a:tbl>
              <a:tblPr bandRow="1" firstRow="1">
                <a:noFill/>
                <a:tableStyleId>{34DEC77B-ED03-47BF-A584-5F6A6B8DD5DC}</a:tableStyleId>
              </a:tblPr>
              <a:tblGrid>
                <a:gridCol w="1066800"/>
                <a:gridCol w="1143000"/>
                <a:gridCol w="1082925"/>
                <a:gridCol w="2038350"/>
                <a:gridCol w="2822325"/>
              </a:tblGrid>
              <a:tr h="370850">
                <a:tc>
                  <a:txBody>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Độ nhạy</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Độ đặc hiệu</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Ưu điểm</a:t>
                      </a:r>
                      <a:endParaRPr sz="14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chemeClr val="dk1"/>
                          </a:solidFill>
                          <a:latin typeface="Times New Roman"/>
                          <a:ea typeface="Times New Roman"/>
                          <a:cs typeface="Times New Roman"/>
                          <a:sym typeface="Times New Roman"/>
                        </a:rPr>
                        <a:t>Khuyết điểm</a:t>
                      </a:r>
                      <a:endParaRPr sz="1400">
                        <a:solidFill>
                          <a:schemeClr val="dk1"/>
                        </a:solidFill>
                        <a:latin typeface="Times New Roman"/>
                        <a:ea typeface="Times New Roman"/>
                        <a:cs typeface="Times New Roman"/>
                        <a:sym typeface="Times New Roman"/>
                      </a:endParaRPr>
                    </a:p>
                  </a:txBody>
                  <a:tcPr marT="45725" marB="45725" marR="91450" marL="91450"/>
                </a:tc>
              </a:tr>
              <a:tr h="370850">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Siêu âm trong mổ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95 %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99 %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Không giới hạn do hơi.</a:t>
                      </a:r>
                      <a:endParaRPr sz="14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Phát hiện sỏi ngay khi đường mật không dãn.</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Không tái tạo giải phẫu đường mật.</a:t>
                      </a:r>
                      <a:endParaRPr sz="14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Chủ quan: phụ thuộc người thực hiện.</a:t>
                      </a:r>
                      <a:endParaRPr/>
                    </a:p>
                  </a:txBody>
                  <a:tcPr marT="45725" marB="45725" marR="91450" marL="91450"/>
                </a:tc>
              </a:tr>
              <a:tr h="370850">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ERCP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80 – 93 %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99 %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Không giới hạn do hơi.</a:t>
                      </a:r>
                      <a:endParaRPr/>
                    </a:p>
                    <a:p>
                      <a:pPr indent="0" lvl="0" marL="0" marR="0" rtl="0" algn="l">
                        <a:lnSpc>
                          <a:spcPct val="115000"/>
                        </a:lnSpc>
                        <a:spcBef>
                          <a:spcPts val="0"/>
                        </a:spcBef>
                        <a:spcAft>
                          <a:spcPts val="0"/>
                        </a:spcAft>
                        <a:buNone/>
                      </a:pPr>
                      <a:r>
                        <a:rPr lang="en-US" sz="1400">
                          <a:latin typeface="Times New Roman"/>
                          <a:ea typeface="Times New Roman"/>
                          <a:cs typeface="Times New Roman"/>
                          <a:sym typeface="Times New Roman"/>
                        </a:rPr>
                        <a:t>- Phát hiện sỏi ngay khi đường mật không dãn.</a:t>
                      </a:r>
                      <a:endParaRPr/>
                    </a:p>
                    <a:p>
                      <a:pPr indent="0" lvl="0" marL="0" marR="0" rtl="0" algn="just">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Tái tạo giải phẫu đường mật.</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Không thấy phần đường mật phía sau tắc nghẽn.</a:t>
                      </a:r>
                      <a:endParaRPr sz="14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Chỉ đánh giá cây đường mật, không khảo sát được cấu trúc xung quanh.</a:t>
                      </a:r>
                      <a:endParaRPr/>
                    </a:p>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Xâm lấn, có biến chứng: viêm tụy cấp, thủng tá tràng, viêm đường mật ngược dòng, chảy máu đường mật.</a:t>
                      </a:r>
                      <a:endParaRPr/>
                    </a:p>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a:t>
                      </a:r>
                      <a:endParaRPr/>
                    </a:p>
                  </a:txBody>
                  <a:tcPr marT="45725" marB="45725" marR="91450" marL="91450"/>
                </a:tc>
              </a:tr>
              <a:tr h="370850">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MRCP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93 – 96 %</a:t>
                      </a:r>
                      <a:endParaRPr sz="14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Độ nhạy còn 57,1% (nếu sỏi nhỏ hơn 6mm)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1400">
                          <a:solidFill>
                            <a:srgbClr val="000000"/>
                          </a:solidFill>
                          <a:latin typeface="Times New Roman"/>
                          <a:ea typeface="Times New Roman"/>
                          <a:cs typeface="Times New Roman"/>
                          <a:sym typeface="Times New Roman"/>
                        </a:rPr>
                        <a:t>94 – 99 %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Không giới hạn do hơi.</a:t>
                      </a:r>
                      <a:endParaRPr/>
                    </a:p>
                    <a:p>
                      <a:pPr indent="0" lvl="0" marL="0" marR="0" rtl="0" algn="l">
                        <a:lnSpc>
                          <a:spcPct val="115000"/>
                        </a:lnSpc>
                        <a:spcBef>
                          <a:spcPts val="0"/>
                        </a:spcBef>
                        <a:spcAft>
                          <a:spcPts val="0"/>
                        </a:spcAft>
                        <a:buNone/>
                      </a:pPr>
                      <a:r>
                        <a:rPr lang="en-US" sz="1400">
                          <a:latin typeface="Times New Roman"/>
                          <a:ea typeface="Times New Roman"/>
                          <a:cs typeface="Times New Roman"/>
                          <a:sym typeface="Times New Roman"/>
                        </a:rPr>
                        <a:t>- Phát hiện sỏi ngay khi đường mật không dãn.</a:t>
                      </a:r>
                      <a:endParaRPr/>
                    </a:p>
                    <a:p>
                      <a:pPr indent="0" lvl="0" marL="0" marR="0" rtl="0" algn="l">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Tái tạo giải phẫu đường mật.</a:t>
                      </a:r>
                      <a:endParaRPr sz="1400">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Thấy phần đường mật  phía sau tắc nghẽn. </a:t>
                      </a:r>
                      <a:endParaRPr sz="14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Không sẵn có.</a:t>
                      </a:r>
                      <a:endParaRPr/>
                    </a:p>
                    <a:p>
                      <a:pPr indent="0" lvl="0" marL="0" marR="0" rtl="0" algn="just">
                        <a:lnSpc>
                          <a:spcPct val="115000"/>
                        </a:lnSpc>
                        <a:spcBef>
                          <a:spcPts val="0"/>
                        </a:spcBef>
                        <a:spcAft>
                          <a:spcPts val="0"/>
                        </a:spcAft>
                        <a:buNone/>
                      </a:pPr>
                      <a:r>
                        <a:rPr lang="en-US" sz="1400">
                          <a:latin typeface="Times New Roman"/>
                          <a:ea typeface="Times New Roman"/>
                          <a:cs typeface="Times New Roman"/>
                          <a:sym typeface="Times New Roman"/>
                        </a:rPr>
                        <a:t>- Giá thành cao.</a:t>
                      </a:r>
                      <a:endParaRPr/>
                    </a:p>
                    <a:p>
                      <a:pPr indent="0" lvl="0" marL="0" marR="0" rtl="0" algn="just">
                        <a:lnSpc>
                          <a:spcPct val="115000"/>
                        </a:lnSpc>
                        <a:spcBef>
                          <a:spcPts val="0"/>
                        </a:spcBef>
                        <a:spcAft>
                          <a:spcPts val="0"/>
                        </a:spcAft>
                        <a:buNone/>
                      </a:pPr>
                      <a:r>
                        <a:rPr lang="en-US" sz="1400">
                          <a:solidFill>
                            <a:srgbClr val="000000"/>
                          </a:solidFill>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p:nvPr/>
        </p:nvSpPr>
        <p:spPr>
          <a:xfrm>
            <a:off x="-95250" y="4572000"/>
            <a:ext cx="4572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Sỏi OMC (mũi tên)</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trên siêu âm bụng</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pic>
        <p:nvPicPr>
          <p:cNvPr id="252" name="Google Shape;252;p15"/>
          <p:cNvPicPr preferRelativeResize="0"/>
          <p:nvPr/>
        </p:nvPicPr>
        <p:blipFill rotWithShape="1">
          <a:blip r:embed="rId3">
            <a:alphaModFix/>
          </a:blip>
          <a:srcRect b="10654" l="0" r="0" t="0"/>
          <a:stretch/>
        </p:blipFill>
        <p:spPr>
          <a:xfrm>
            <a:off x="4476750" y="1295400"/>
            <a:ext cx="4210050" cy="3048000"/>
          </a:xfrm>
          <a:prstGeom prst="rect">
            <a:avLst/>
          </a:prstGeom>
          <a:noFill/>
          <a:ln>
            <a:noFill/>
          </a:ln>
        </p:spPr>
      </p:pic>
      <p:sp>
        <p:nvSpPr>
          <p:cNvPr id="253" name="Google Shape;253;p15"/>
          <p:cNvSpPr/>
          <p:nvPr/>
        </p:nvSpPr>
        <p:spPr>
          <a:xfrm>
            <a:off x="4295775" y="4572000"/>
            <a:ext cx="4572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Sỏi OMC (mũi tên) </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trên CT Scan bụng</a:t>
            </a:r>
            <a:endParaRPr sz="2400">
              <a:solidFill>
                <a:schemeClr val="lt1"/>
              </a:solidFill>
              <a:latin typeface="Times New Roman"/>
              <a:ea typeface="Times New Roman"/>
              <a:cs typeface="Times New Roman"/>
              <a:sym typeface="Times New Roman"/>
            </a:endParaRPr>
          </a:p>
        </p:txBody>
      </p:sp>
      <p:pic>
        <p:nvPicPr>
          <p:cNvPr id="254" name="Google Shape;254;p15"/>
          <p:cNvPicPr preferRelativeResize="0"/>
          <p:nvPr/>
        </p:nvPicPr>
        <p:blipFill rotWithShape="1">
          <a:blip r:embed="rId4">
            <a:alphaModFix/>
          </a:blip>
          <a:srcRect b="0" l="0" r="0" t="0"/>
          <a:stretch/>
        </p:blipFill>
        <p:spPr>
          <a:xfrm>
            <a:off x="166688" y="1524000"/>
            <a:ext cx="3867150" cy="304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6"/>
          <p:cNvPicPr preferRelativeResize="0"/>
          <p:nvPr/>
        </p:nvPicPr>
        <p:blipFill rotWithShape="1">
          <a:blip r:embed="rId3">
            <a:alphaModFix/>
          </a:blip>
          <a:srcRect b="0" l="0" r="0" t="0"/>
          <a:stretch/>
        </p:blipFill>
        <p:spPr>
          <a:xfrm>
            <a:off x="314490" y="1295400"/>
            <a:ext cx="3886200" cy="3505200"/>
          </a:xfrm>
          <a:prstGeom prst="rect">
            <a:avLst/>
          </a:prstGeom>
          <a:noFill/>
          <a:ln>
            <a:noFill/>
          </a:ln>
        </p:spPr>
      </p:pic>
      <p:sp>
        <p:nvSpPr>
          <p:cNvPr id="260" name="Google Shape;260;p16"/>
          <p:cNvSpPr/>
          <p:nvPr/>
        </p:nvSpPr>
        <p:spPr>
          <a:xfrm>
            <a:off x="951784" y="5171346"/>
            <a:ext cx="261161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imes New Roman"/>
                <a:ea typeface="Times New Roman"/>
                <a:cs typeface="Times New Roman"/>
                <a:sym typeface="Times New Roman"/>
              </a:rPr>
              <a:t>Sỏi OMC (mũi tên) </a:t>
            </a:r>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trên ERCP</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pic>
        <p:nvPicPr>
          <p:cNvPr id="261" name="Google Shape;261;p16"/>
          <p:cNvPicPr preferRelativeResize="0"/>
          <p:nvPr/>
        </p:nvPicPr>
        <p:blipFill rotWithShape="1">
          <a:blip r:embed="rId4">
            <a:alphaModFix/>
          </a:blip>
          <a:srcRect b="0" l="0" r="0" t="0"/>
          <a:stretch/>
        </p:blipFill>
        <p:spPr>
          <a:xfrm>
            <a:off x="4724400" y="1295400"/>
            <a:ext cx="4191000" cy="3505200"/>
          </a:xfrm>
          <a:prstGeom prst="rect">
            <a:avLst/>
          </a:prstGeom>
          <a:noFill/>
          <a:ln>
            <a:noFill/>
          </a:ln>
        </p:spPr>
      </p:pic>
      <p:sp>
        <p:nvSpPr>
          <p:cNvPr id="262" name="Google Shape;262;p16"/>
          <p:cNvSpPr/>
          <p:nvPr/>
        </p:nvSpPr>
        <p:spPr>
          <a:xfrm>
            <a:off x="4286250" y="5171347"/>
            <a:ext cx="5067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Sỏi OMC (mũi tên) trên </a:t>
            </a:r>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chụp X quang đường mật trong mổ</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7"/>
          <p:cNvPicPr preferRelativeResize="0"/>
          <p:nvPr/>
        </p:nvPicPr>
        <p:blipFill rotWithShape="1">
          <a:blip r:embed="rId3">
            <a:alphaModFix/>
          </a:blip>
          <a:srcRect b="0" l="0" r="0" t="0"/>
          <a:stretch/>
        </p:blipFill>
        <p:spPr>
          <a:xfrm>
            <a:off x="1981200" y="1295400"/>
            <a:ext cx="5410200" cy="3733800"/>
          </a:xfrm>
          <a:prstGeom prst="rect">
            <a:avLst/>
          </a:prstGeom>
          <a:noFill/>
          <a:ln>
            <a:noFill/>
          </a:ln>
        </p:spPr>
      </p:pic>
      <p:sp>
        <p:nvSpPr>
          <p:cNvPr id="268" name="Google Shape;268;p17"/>
          <p:cNvSpPr/>
          <p:nvPr/>
        </p:nvSpPr>
        <p:spPr>
          <a:xfrm>
            <a:off x="2088858" y="5257800"/>
            <a:ext cx="5194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imes New Roman"/>
                <a:ea typeface="Times New Roman"/>
                <a:cs typeface="Times New Roman"/>
                <a:sym typeface="Times New Roman"/>
              </a:rPr>
              <a:t>Sỏi OMC (mũi tên) trên phim MRCP T2</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nvSpPr>
        <p:spPr>
          <a:xfrm>
            <a:off x="533400" y="304800"/>
            <a:ext cx="6629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Sỏi đường mật trong gan</a:t>
            </a:r>
            <a:endParaRPr/>
          </a:p>
        </p:txBody>
      </p:sp>
      <p:graphicFrame>
        <p:nvGraphicFramePr>
          <p:cNvPr id="274" name="Google Shape;274;p18"/>
          <p:cNvGraphicFramePr/>
          <p:nvPr/>
        </p:nvGraphicFramePr>
        <p:xfrm>
          <a:off x="536448" y="1447800"/>
          <a:ext cx="3000000" cy="3000000"/>
        </p:xfrm>
        <a:graphic>
          <a:graphicData uri="http://schemas.openxmlformats.org/drawingml/2006/table">
            <a:tbl>
              <a:tblPr bandRow="1" firstRow="1">
                <a:noFill/>
                <a:tableStyleId>{34DEC77B-ED03-47BF-A584-5F6A6B8DD5DC}</a:tableStyleId>
              </a:tblPr>
              <a:tblGrid>
                <a:gridCol w="2716775"/>
                <a:gridCol w="2716775"/>
                <a:gridCol w="2716775"/>
              </a:tblGrid>
              <a:tr h="876300">
                <a:tc>
                  <a:txBody>
                    <a:bodyPr/>
                    <a:lstStyle/>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Độ nhạy</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Độ đặc hiệu</a:t>
                      </a:r>
                      <a:endParaRPr sz="2800">
                        <a:solidFill>
                          <a:schemeClr val="dk1"/>
                        </a:solidFill>
                        <a:latin typeface="Times New Roman"/>
                        <a:ea typeface="Times New Roman"/>
                        <a:cs typeface="Times New Roman"/>
                        <a:sym typeface="Times New Roman"/>
                      </a:endParaRPr>
                    </a:p>
                  </a:txBody>
                  <a:tcPr marT="45725" marB="45725" marR="91450" marL="91450"/>
                </a:tc>
              </a:tr>
              <a:tr h="876300">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Siêu âm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95,7 %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97,3 %</a:t>
                      </a:r>
                      <a:endParaRPr sz="2800">
                        <a:solidFill>
                          <a:schemeClr val="dk1"/>
                        </a:solidFill>
                        <a:latin typeface="Times New Roman"/>
                        <a:ea typeface="Times New Roman"/>
                        <a:cs typeface="Times New Roman"/>
                        <a:sym typeface="Times New Roman"/>
                      </a:endParaRPr>
                    </a:p>
                  </a:txBody>
                  <a:tcPr marT="45725" marB="45725" marR="91450" marL="91450"/>
                </a:tc>
              </a:tr>
              <a:tr h="876300">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CT Scan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78 %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99 %</a:t>
                      </a:r>
                      <a:endParaRPr sz="2800">
                        <a:solidFill>
                          <a:schemeClr val="dk1"/>
                        </a:solidFill>
                        <a:latin typeface="Times New Roman"/>
                        <a:ea typeface="Times New Roman"/>
                        <a:cs typeface="Times New Roman"/>
                        <a:sym typeface="Times New Roman"/>
                      </a:endParaRPr>
                    </a:p>
                  </a:txBody>
                  <a:tcPr marT="45725" marB="45725" marR="91450" marL="91450"/>
                </a:tc>
              </a:tr>
              <a:tr h="876300">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MRCP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93 – 94 %</a:t>
                      </a:r>
                      <a:endParaRPr sz="2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15000"/>
                        </a:lnSpc>
                        <a:spcBef>
                          <a:spcPts val="0"/>
                        </a:spcBef>
                        <a:spcAft>
                          <a:spcPts val="0"/>
                        </a:spcAft>
                        <a:buNone/>
                      </a:pPr>
                      <a:r>
                        <a:rPr b="1" lang="en-US" sz="2800">
                          <a:solidFill>
                            <a:schemeClr val="dk1"/>
                          </a:solidFill>
                          <a:latin typeface="Times New Roman"/>
                          <a:ea typeface="Times New Roman"/>
                          <a:cs typeface="Times New Roman"/>
                          <a:sym typeface="Times New Roman"/>
                        </a:rPr>
                        <a:t>88 – 95  %</a:t>
                      </a:r>
                      <a:endParaRPr sz="2800">
                        <a:solidFill>
                          <a:schemeClr val="dk1"/>
                        </a:solidFill>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9"/>
          <p:cNvSpPr/>
          <p:nvPr/>
        </p:nvSpPr>
        <p:spPr>
          <a:xfrm>
            <a:off x="304800" y="4724400"/>
            <a:ext cx="4572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Sỏi đường mật trong gan</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trên siêu âm bụng</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pic>
        <p:nvPicPr>
          <p:cNvPr id="280" name="Google Shape;280;p19"/>
          <p:cNvPicPr preferRelativeResize="0"/>
          <p:nvPr/>
        </p:nvPicPr>
        <p:blipFill rotWithShape="1">
          <a:blip r:embed="rId3">
            <a:alphaModFix/>
          </a:blip>
          <a:srcRect b="0" l="0" r="0" t="0"/>
          <a:stretch/>
        </p:blipFill>
        <p:spPr>
          <a:xfrm>
            <a:off x="4724400" y="1660525"/>
            <a:ext cx="3962400" cy="2911475"/>
          </a:xfrm>
          <a:prstGeom prst="rect">
            <a:avLst/>
          </a:prstGeom>
          <a:noFill/>
          <a:ln>
            <a:noFill/>
          </a:ln>
        </p:spPr>
      </p:pic>
      <p:sp>
        <p:nvSpPr>
          <p:cNvPr id="281" name="Google Shape;281;p19"/>
          <p:cNvSpPr/>
          <p:nvPr/>
        </p:nvSpPr>
        <p:spPr>
          <a:xfrm>
            <a:off x="4419600" y="4727448"/>
            <a:ext cx="4572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Sỏi đường mật trong gan (mũi tên) </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trên CT Scan bụng</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pic>
        <p:nvPicPr>
          <p:cNvPr id="282" name="Google Shape;282;p19"/>
          <p:cNvPicPr preferRelativeResize="0"/>
          <p:nvPr/>
        </p:nvPicPr>
        <p:blipFill rotWithShape="1">
          <a:blip r:embed="rId4">
            <a:alphaModFix/>
          </a:blip>
          <a:srcRect b="0" l="0" r="0" t="0"/>
          <a:stretch/>
        </p:blipFill>
        <p:spPr>
          <a:xfrm>
            <a:off x="588775" y="1651163"/>
            <a:ext cx="4004050" cy="29302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idx="4294967295" type="title"/>
          </p:nvPr>
        </p:nvSpPr>
        <p:spPr>
          <a:xfrm>
            <a:off x="609600" y="512763"/>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MỤC TIÊU</a:t>
            </a:r>
            <a:endParaRPr b="1">
              <a:solidFill>
                <a:srgbClr val="FF0000"/>
              </a:solidFill>
              <a:latin typeface="Times New Roman"/>
              <a:ea typeface="Times New Roman"/>
              <a:cs typeface="Times New Roman"/>
              <a:sym typeface="Times New Roman"/>
            </a:endParaRPr>
          </a:p>
        </p:txBody>
      </p:sp>
      <p:sp>
        <p:nvSpPr>
          <p:cNvPr id="167" name="Google Shape;167;p2"/>
          <p:cNvSpPr txBox="1"/>
          <p:nvPr/>
        </p:nvSpPr>
        <p:spPr>
          <a:xfrm>
            <a:off x="381000" y="1460500"/>
            <a:ext cx="865822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800" u="none" cap="none" strike="noStrike">
                <a:solidFill>
                  <a:schemeClr val="lt1"/>
                </a:solidFill>
                <a:latin typeface="Times New Roman"/>
                <a:ea typeface="Times New Roman"/>
                <a:cs typeface="Times New Roman"/>
                <a:sym typeface="Times New Roman"/>
              </a:rPr>
              <a:t>1. Phân loại được sỏi đường mật chính (của người bệnh) theo sinh bệnh học, sinh hóa, giải phẫu.</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2. Khai thác người bệnh và ghi nhận yếu tố nguy cơ của sỏi ống mật chủ, của sỏi đường mật trong gan.</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3. Tiếp cận qua lâm sàng và cận lâm sàng để chẩn đoán xác định sỏi đường mật chính và sáu biến chứng của bệnh.</a:t>
            </a:r>
            <a:endParaRPr/>
          </a:p>
          <a:p>
            <a:pPr indent="0" lvl="0" marL="0" marR="0" rtl="0" algn="l">
              <a:spcBef>
                <a:spcPts val="1400"/>
              </a:spcBef>
              <a:spcAft>
                <a:spcPts val="0"/>
              </a:spcAft>
              <a:buNone/>
            </a:pPr>
            <a:r>
              <a:rPr b="0" i="1" lang="en-US" sz="2800" u="none" cap="none" strike="noStrike">
                <a:solidFill>
                  <a:schemeClr val="lt1"/>
                </a:solidFill>
                <a:latin typeface="Times New Roman"/>
                <a:ea typeface="Times New Roman"/>
                <a:cs typeface="Times New Roman"/>
                <a:sym typeface="Times New Roman"/>
              </a:rPr>
              <a:t>4. Chỉ định phương pháp điều trị sỏi đường mật chính phù hợp với nguyên tắc điều trị và dựa trên sáu yếu tố quan trọng.</a:t>
            </a:r>
            <a:endParaRPr/>
          </a:p>
          <a:p>
            <a:pPr indent="0" lvl="0" marL="0" marR="0" rtl="0" algn="l">
              <a:spcBef>
                <a:spcPts val="1400"/>
              </a:spcBef>
              <a:spcAft>
                <a:spcPts val="0"/>
              </a:spcAft>
              <a:buNone/>
            </a:pPr>
            <a:r>
              <a:t/>
            </a:r>
            <a:endParaRPr b="0" i="1" sz="2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0"/>
          <p:cNvPicPr preferRelativeResize="0"/>
          <p:nvPr/>
        </p:nvPicPr>
        <p:blipFill rotWithShape="1">
          <a:blip r:embed="rId3">
            <a:alphaModFix/>
          </a:blip>
          <a:srcRect b="0" l="0" r="0" t="0"/>
          <a:stretch/>
        </p:blipFill>
        <p:spPr>
          <a:xfrm>
            <a:off x="533400" y="1752600"/>
            <a:ext cx="4114800" cy="2971800"/>
          </a:xfrm>
          <a:prstGeom prst="rect">
            <a:avLst/>
          </a:prstGeom>
          <a:noFill/>
          <a:ln>
            <a:noFill/>
          </a:ln>
        </p:spPr>
      </p:pic>
      <p:sp>
        <p:nvSpPr>
          <p:cNvPr id="288" name="Google Shape;288;p20"/>
          <p:cNvSpPr/>
          <p:nvPr/>
        </p:nvSpPr>
        <p:spPr>
          <a:xfrm>
            <a:off x="304800" y="4724400"/>
            <a:ext cx="4572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lt1"/>
                </a:solidFill>
                <a:latin typeface="Times New Roman"/>
                <a:ea typeface="Times New Roman"/>
                <a:cs typeface="Times New Roman"/>
                <a:sym typeface="Times New Roman"/>
              </a:rPr>
              <a:t>Sỏi đường mật trong gan (mũi tên)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000">
                <a:solidFill>
                  <a:schemeClr val="lt1"/>
                </a:solidFill>
                <a:latin typeface="Times New Roman"/>
                <a:ea typeface="Times New Roman"/>
                <a:cs typeface="Times New Roman"/>
                <a:sym typeface="Times New Roman"/>
              </a:rPr>
              <a:t>trên phim MRCP T1</a:t>
            </a:r>
            <a:endParaRPr sz="2000">
              <a:solidFill>
                <a:schemeClr val="lt1"/>
              </a:solidFill>
              <a:latin typeface="Times New Roman"/>
              <a:ea typeface="Times New Roman"/>
              <a:cs typeface="Times New Roman"/>
              <a:sym typeface="Times New Roman"/>
            </a:endParaRPr>
          </a:p>
        </p:txBody>
      </p:sp>
      <p:pic>
        <p:nvPicPr>
          <p:cNvPr id="289" name="Google Shape;289;p20"/>
          <p:cNvPicPr preferRelativeResize="0"/>
          <p:nvPr/>
        </p:nvPicPr>
        <p:blipFill rotWithShape="1">
          <a:blip r:embed="rId4">
            <a:alphaModFix/>
          </a:blip>
          <a:srcRect b="0" l="0" r="0" t="0"/>
          <a:stretch/>
        </p:blipFill>
        <p:spPr>
          <a:xfrm>
            <a:off x="4876800" y="2057400"/>
            <a:ext cx="3886200" cy="2667000"/>
          </a:xfrm>
          <a:prstGeom prst="rect">
            <a:avLst/>
          </a:prstGeom>
          <a:noFill/>
          <a:ln>
            <a:noFill/>
          </a:ln>
        </p:spPr>
      </p:pic>
      <p:sp>
        <p:nvSpPr>
          <p:cNvPr id="290" name="Google Shape;290;p20"/>
          <p:cNvSpPr/>
          <p:nvPr/>
        </p:nvSpPr>
        <p:spPr>
          <a:xfrm>
            <a:off x="4648200" y="4724399"/>
            <a:ext cx="4572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lt1"/>
                </a:solidFill>
                <a:latin typeface="Times New Roman"/>
                <a:ea typeface="Times New Roman"/>
                <a:cs typeface="Times New Roman"/>
                <a:sym typeface="Times New Roman"/>
              </a:rPr>
              <a:t>Sỏi đường mật trong gan (mũi tên)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000">
                <a:solidFill>
                  <a:schemeClr val="lt1"/>
                </a:solidFill>
                <a:latin typeface="Times New Roman"/>
                <a:ea typeface="Times New Roman"/>
                <a:cs typeface="Times New Roman"/>
                <a:sym typeface="Times New Roman"/>
              </a:rPr>
              <a:t>trên phim MRCP T2</a:t>
            </a: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V. CHẨN ĐOÁN XÁC ĐỊNH</a:t>
            </a:r>
            <a:endParaRPr/>
          </a:p>
          <a:p>
            <a:pPr indent="0" lvl="0" marL="0" marR="0" rtl="0" algn="l">
              <a:spcBef>
                <a:spcPts val="0"/>
              </a:spcBef>
              <a:spcAft>
                <a:spcPts val="0"/>
              </a:spcAft>
              <a:buNone/>
            </a:pPr>
            <a:r>
              <a:t/>
            </a:r>
            <a:endParaRPr b="1" sz="2800">
              <a:solidFill>
                <a:srgbClr val="FF0000"/>
              </a:solidFill>
              <a:latin typeface="Times New Roman"/>
              <a:ea typeface="Times New Roman"/>
              <a:cs typeface="Times New Roman"/>
              <a:sym typeface="Times New Roman"/>
            </a:endParaRPr>
          </a:p>
        </p:txBody>
      </p:sp>
      <p:sp>
        <p:nvSpPr>
          <p:cNvPr id="296" name="Google Shape;296;p21"/>
          <p:cNvSpPr/>
          <p:nvPr/>
        </p:nvSpPr>
        <p:spPr>
          <a:xfrm>
            <a:off x="914400" y="1295400"/>
            <a:ext cx="7315200" cy="189821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Có sỏi đường mật chính không? Vị trí sỏi?</a:t>
            </a:r>
            <a:endParaRPr sz="2800">
              <a:solidFill>
                <a:schemeClr val="lt1"/>
              </a:solidFill>
              <a:latin typeface="Times New Roman"/>
              <a:ea typeface="Times New Roman"/>
              <a:cs typeface="Times New Roman"/>
              <a:sym typeface="Times New Roman"/>
            </a:endParaRPr>
          </a:p>
          <a:p>
            <a:pPr indent="-342900" lvl="0" marL="342900" marR="0" rtl="0" algn="just">
              <a:lnSpc>
                <a:spcPct val="115000"/>
              </a:lnSpc>
              <a:spcBef>
                <a:spcPts val="144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Sỏi lần đầu, sỏi tái phát hay sỏi sót?</a:t>
            </a:r>
            <a:endParaRPr sz="2800">
              <a:solidFill>
                <a:schemeClr val="lt1"/>
              </a:solidFill>
              <a:latin typeface="Times New Roman"/>
              <a:ea typeface="Times New Roman"/>
              <a:cs typeface="Times New Roman"/>
              <a:sym typeface="Times New Roman"/>
            </a:endParaRPr>
          </a:p>
          <a:p>
            <a:pPr indent="-342900" lvl="0" marL="342900" marR="0" rtl="0" algn="just">
              <a:lnSpc>
                <a:spcPct val="115000"/>
              </a:lnSpc>
              <a:spcBef>
                <a:spcPts val="144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Có biến chứng không?</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2"/>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V. CHẨN ĐOÁN XÁC ĐỊNH</a:t>
            </a:r>
            <a:endParaRPr/>
          </a:p>
          <a:p>
            <a:pPr indent="0" lvl="0" marL="0" marR="0" rtl="0" algn="l">
              <a:spcBef>
                <a:spcPts val="0"/>
              </a:spcBef>
              <a:spcAft>
                <a:spcPts val="0"/>
              </a:spcAft>
              <a:buNone/>
            </a:pPr>
            <a:r>
              <a:t/>
            </a:r>
            <a:endParaRPr b="1" sz="2800">
              <a:solidFill>
                <a:srgbClr val="FF0000"/>
              </a:solidFill>
              <a:latin typeface="Times New Roman"/>
              <a:ea typeface="Times New Roman"/>
              <a:cs typeface="Times New Roman"/>
              <a:sym typeface="Times New Roman"/>
            </a:endParaRPr>
          </a:p>
        </p:txBody>
      </p:sp>
      <p:sp>
        <p:nvSpPr>
          <p:cNvPr id="302" name="Google Shape;302;p22"/>
          <p:cNvSpPr/>
          <p:nvPr/>
        </p:nvSpPr>
        <p:spPr>
          <a:xfrm>
            <a:off x="621792" y="2057400"/>
            <a:ext cx="7315200" cy="54809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n-US" sz="2800">
                <a:solidFill>
                  <a:schemeClr val="lt1"/>
                </a:solidFill>
                <a:latin typeface="Times New Roman"/>
                <a:ea typeface="Times New Roman"/>
                <a:cs typeface="Times New Roman"/>
                <a:sym typeface="Times New Roman"/>
              </a:rPr>
              <a:t>- Dựa vào hình ảnh học</a:t>
            </a:r>
            <a:endParaRPr sz="2800">
              <a:solidFill>
                <a:schemeClr val="lt1"/>
              </a:solidFill>
              <a:latin typeface="Times New Roman"/>
              <a:ea typeface="Times New Roman"/>
              <a:cs typeface="Times New Roman"/>
              <a:sym typeface="Times New Roman"/>
            </a:endParaRPr>
          </a:p>
        </p:txBody>
      </p:sp>
      <p:sp>
        <p:nvSpPr>
          <p:cNvPr id="303" name="Google Shape;303;p22"/>
          <p:cNvSpPr txBox="1"/>
          <p:nvPr/>
        </p:nvSpPr>
        <p:spPr>
          <a:xfrm>
            <a:off x="533400" y="1283208"/>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Có sỏi đường mật chính không? Vị trí sỏi?</a:t>
            </a:r>
            <a:endParaRPr/>
          </a:p>
          <a:p>
            <a:pPr indent="0" lvl="0" marL="0" marR="0" rtl="0" algn="l">
              <a:spcBef>
                <a:spcPts val="0"/>
              </a:spcBef>
              <a:spcAft>
                <a:spcPts val="0"/>
              </a:spcAft>
              <a:buNone/>
            </a:pPr>
            <a:r>
              <a:t/>
            </a:r>
            <a:endParaRPr b="1" i="1" sz="2800">
              <a:solidFill>
                <a:srgbClr val="FFFF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p:nvPr/>
        </p:nvSpPr>
        <p:spPr>
          <a:xfrm>
            <a:off x="563880" y="1447800"/>
            <a:ext cx="7988808" cy="3880293"/>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lần đầu: mới phát hiện sỏi và trước đó chưa có điều trị sỏi đường mật chính.</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tái phát: trước đây đã được chẩn đoán sỏi đường mật chính, được điều trị và kiểm tra đã hết sỏi, lần này phát hiện sỏi mới.</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sót: đã được chẩn đoán và điều trị sỏi đường mật chính, nhưng không thể lấy hết sỏi. </a:t>
            </a:r>
            <a:endParaRPr sz="2800">
              <a:solidFill>
                <a:schemeClr val="lt1"/>
              </a:solidFill>
              <a:latin typeface="Times New Roman"/>
              <a:ea typeface="Times New Roman"/>
              <a:cs typeface="Times New Roman"/>
              <a:sym typeface="Times New Roman"/>
            </a:endParaRPr>
          </a:p>
        </p:txBody>
      </p:sp>
      <p:sp>
        <p:nvSpPr>
          <p:cNvPr id="309" name="Google Shape;309;p23"/>
          <p:cNvSpPr txBox="1"/>
          <p:nvPr/>
        </p:nvSpPr>
        <p:spPr>
          <a:xfrm>
            <a:off x="533400" y="762000"/>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Sỏi lần đầu, sỏi tái phát hay sỏi sót?</a:t>
            </a:r>
            <a:endParaRPr/>
          </a:p>
          <a:p>
            <a:pPr indent="0" lvl="0" marL="0" marR="0" rtl="0" algn="l">
              <a:spcBef>
                <a:spcPts val="0"/>
              </a:spcBef>
              <a:spcAft>
                <a:spcPts val="0"/>
              </a:spcAft>
              <a:buNone/>
            </a:pPr>
            <a:r>
              <a:t/>
            </a:r>
            <a:endParaRPr b="1" i="1" sz="2800">
              <a:solidFill>
                <a:srgbClr val="FFFF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4"/>
          <p:cNvSpPr/>
          <p:nvPr/>
        </p:nvSpPr>
        <p:spPr>
          <a:xfrm>
            <a:off x="563880" y="1447800"/>
            <a:ext cx="7988808" cy="392338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Viêm đường mật cấp</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Áp xe gan đường mật</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Viêm tuỵ cấp</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Viêm hẹp đường mật</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Xơ gan do sỏi mật</a:t>
            </a:r>
            <a:endParaRPr/>
          </a:p>
          <a:p>
            <a:pPr indent="-457200" lvl="0" marL="4572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Ung thư đường mật</a:t>
            </a:r>
            <a:endParaRPr sz="2800">
              <a:solidFill>
                <a:schemeClr val="lt1"/>
              </a:solidFill>
              <a:latin typeface="Times New Roman"/>
              <a:ea typeface="Times New Roman"/>
              <a:cs typeface="Times New Roman"/>
              <a:sym typeface="Times New Roman"/>
            </a:endParaRPr>
          </a:p>
        </p:txBody>
      </p:sp>
      <p:sp>
        <p:nvSpPr>
          <p:cNvPr id="315" name="Google Shape;315;p24"/>
          <p:cNvSpPr txBox="1"/>
          <p:nvPr/>
        </p:nvSpPr>
        <p:spPr>
          <a:xfrm>
            <a:off x="533400" y="762000"/>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Có biến chứng không?</a:t>
            </a:r>
            <a:endParaRPr/>
          </a:p>
          <a:p>
            <a:pPr indent="0" lvl="0" marL="0" marR="0" rtl="0" algn="l">
              <a:spcBef>
                <a:spcPts val="0"/>
              </a:spcBef>
              <a:spcAft>
                <a:spcPts val="0"/>
              </a:spcAft>
              <a:buNone/>
            </a:pPr>
            <a:r>
              <a:t/>
            </a:r>
            <a:endParaRPr b="1" i="1" sz="2800">
              <a:solidFill>
                <a:srgbClr val="FFFF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5"/>
          <p:cNvSpPr txBox="1"/>
          <p:nvPr/>
        </p:nvSpPr>
        <p:spPr>
          <a:xfrm>
            <a:off x="533400" y="457200"/>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3.1/ Viêm đường mật cấp?</a:t>
            </a:r>
            <a:endParaRPr/>
          </a:p>
          <a:p>
            <a:pPr indent="0" lvl="0" marL="0" marR="0" rtl="0" algn="l">
              <a:spcBef>
                <a:spcPts val="0"/>
              </a:spcBef>
              <a:spcAft>
                <a:spcPts val="0"/>
              </a:spcAft>
              <a:buNone/>
            </a:pPr>
            <a:r>
              <a:t/>
            </a:r>
            <a:endParaRPr b="1" i="1" sz="2800">
              <a:solidFill>
                <a:srgbClr val="00B050"/>
              </a:solidFill>
              <a:latin typeface="Times New Roman"/>
              <a:ea typeface="Times New Roman"/>
              <a:cs typeface="Times New Roman"/>
              <a:sym typeface="Times New Roman"/>
            </a:endParaRPr>
          </a:p>
        </p:txBody>
      </p:sp>
      <p:sp>
        <p:nvSpPr>
          <p:cNvPr id="321" name="Google Shape;321;p25"/>
          <p:cNvSpPr txBox="1"/>
          <p:nvPr/>
        </p:nvSpPr>
        <p:spPr>
          <a:xfrm>
            <a:off x="762000" y="1143000"/>
            <a:ext cx="71628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3.1.1/ Chẩn đoán viêm đường mật cấp theo Tokyo Guidelines 2018</a:t>
            </a:r>
            <a:endParaRPr/>
          </a:p>
        </p:txBody>
      </p:sp>
      <p:graphicFrame>
        <p:nvGraphicFramePr>
          <p:cNvPr id="322" name="Google Shape;322;p25"/>
          <p:cNvGraphicFramePr/>
          <p:nvPr/>
        </p:nvGraphicFramePr>
        <p:xfrm>
          <a:off x="762000" y="2286000"/>
          <a:ext cx="3000000" cy="3000000"/>
        </p:xfrm>
        <a:graphic>
          <a:graphicData uri="http://schemas.openxmlformats.org/drawingml/2006/table">
            <a:tbl>
              <a:tblPr bandRow="1" firstCol="1" firstRow="1">
                <a:noFill/>
                <a:tableStyleId>{34DEC77B-ED03-47BF-A584-5F6A6B8DD5DC}</a:tableStyleId>
              </a:tblPr>
              <a:tblGrid>
                <a:gridCol w="650200"/>
                <a:gridCol w="7198400"/>
              </a:tblGrid>
              <a:tr h="192550">
                <a:tc gridSpan="2">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A. Dấu hiệu viêm toàn thân</a:t>
                      </a:r>
                      <a:endParaRPr sz="1400">
                        <a:solidFill>
                          <a:schemeClr val="dk1"/>
                        </a:solidFill>
                        <a:latin typeface="Times New Roman"/>
                        <a:ea typeface="Times New Roman"/>
                        <a:cs typeface="Times New Roman"/>
                        <a:sym typeface="Times New Roman"/>
                      </a:endParaRPr>
                    </a:p>
                  </a:txBody>
                  <a:tcPr marT="0" marB="0" marR="68575" marL="68575"/>
                </a:tc>
                <a:tc hMerge="1"/>
              </a:tr>
              <a:tr h="192550">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A-1</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Sốt (&gt; 38</a:t>
                      </a:r>
                      <a:r>
                        <a:rPr baseline="30000" lang="en-US" sz="1400">
                          <a:solidFill>
                            <a:schemeClr val="dk1"/>
                          </a:solidFill>
                          <a:latin typeface="Times New Roman"/>
                          <a:ea typeface="Times New Roman"/>
                          <a:cs typeface="Times New Roman"/>
                          <a:sym typeface="Times New Roman"/>
                        </a:rPr>
                        <a:t>0</a:t>
                      </a:r>
                      <a:r>
                        <a:rPr lang="en-US" sz="1400">
                          <a:solidFill>
                            <a:schemeClr val="dk1"/>
                          </a:solidFill>
                          <a:latin typeface="Times New Roman"/>
                          <a:ea typeface="Times New Roman"/>
                          <a:cs typeface="Times New Roman"/>
                          <a:sym typeface="Times New Roman"/>
                        </a:rPr>
                        <a:t>C) và/hoặc lạnh run</a:t>
                      </a:r>
                      <a:endParaRPr sz="1400">
                        <a:solidFill>
                          <a:schemeClr val="dk1"/>
                        </a:solidFill>
                        <a:latin typeface="Times New Roman"/>
                        <a:ea typeface="Times New Roman"/>
                        <a:cs typeface="Times New Roman"/>
                        <a:sym typeface="Times New Roman"/>
                      </a:endParaRPr>
                    </a:p>
                  </a:txBody>
                  <a:tcPr marT="0" marB="0" marR="68575" marL="68575"/>
                </a:tc>
              </a:tr>
              <a:tr h="60362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A-2</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Cận lâm sàng: bằng chứng của phản ứng viêm: 1 trong 2 tiêu chuẩn:</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Bạch cầu (x1000/µL) &lt; 4 hoặc &gt; 10</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CRP (mg/dL) ≥ 1</a:t>
                      </a:r>
                      <a:endParaRPr sz="1400">
                        <a:solidFill>
                          <a:schemeClr val="dk1"/>
                        </a:solidFill>
                        <a:latin typeface="Times New Roman"/>
                        <a:ea typeface="Times New Roman"/>
                        <a:cs typeface="Times New Roman"/>
                        <a:sym typeface="Times New Roman"/>
                      </a:endParaRPr>
                    </a:p>
                  </a:txBody>
                  <a:tcPr marT="0" marB="0" marR="68575" marL="68575"/>
                </a:tc>
              </a:tr>
              <a:tr h="285700">
                <a:tc gridSpan="2">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B. Tắc mật</a:t>
                      </a:r>
                      <a:endParaRPr sz="1400">
                        <a:solidFill>
                          <a:schemeClr val="dk1"/>
                        </a:solidFill>
                        <a:latin typeface="Times New Roman"/>
                        <a:ea typeface="Times New Roman"/>
                        <a:cs typeface="Times New Roman"/>
                        <a:sym typeface="Times New Roman"/>
                      </a:endParaRPr>
                    </a:p>
                  </a:txBody>
                  <a:tcPr marT="0" marB="0" marR="68575" marL="68575"/>
                </a:tc>
                <a:tc hMerge="1"/>
              </a:tr>
              <a:tr h="26742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B-1</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Vàng da: Bilirubin toàn phần ≥ 2 (mg/dL)</a:t>
                      </a:r>
                      <a:endParaRPr sz="1400">
                        <a:solidFill>
                          <a:schemeClr val="dk1"/>
                        </a:solidFill>
                        <a:latin typeface="Times New Roman"/>
                        <a:ea typeface="Times New Roman"/>
                        <a:cs typeface="Times New Roman"/>
                        <a:sym typeface="Times New Roman"/>
                      </a:endParaRPr>
                    </a:p>
                  </a:txBody>
                  <a:tcPr marT="0" marB="0" marR="68575" marL="68575"/>
                </a:tc>
              </a:tr>
              <a:tr h="1014700">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B-2</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Cận lâm sàng: bất thường chức năng gan: 1 trong 4 tiêu chuẩn sau:</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ALP (IU) &gt; 1,5 x giới hạn trên</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γGTP (IU) &gt; 1,5 x giới hạn trên</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AST (IU) &gt; 1,5 x giới hạn trên</a:t>
                      </a:r>
                      <a:endParaRPr/>
                    </a:p>
                    <a:p>
                      <a:pPr indent="0" lvl="0" marL="0" marR="0" rtl="0" algn="l">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ALT (IU) &gt; 1,5 x giới hạn trên</a:t>
                      </a:r>
                      <a:endParaRPr sz="1400">
                        <a:solidFill>
                          <a:schemeClr val="dk1"/>
                        </a:solidFill>
                        <a:latin typeface="Times New Roman"/>
                        <a:ea typeface="Times New Roman"/>
                        <a:cs typeface="Times New Roman"/>
                        <a:sym typeface="Times New Roman"/>
                      </a:endParaRPr>
                    </a:p>
                  </a:txBody>
                  <a:tcPr marT="0" marB="0" marR="68575" marL="68575"/>
                </a:tc>
              </a:tr>
              <a:tr h="267425">
                <a:tc gridSpan="2">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C. Hình ảnh học</a:t>
                      </a:r>
                      <a:endParaRPr sz="1400">
                        <a:solidFill>
                          <a:schemeClr val="dk1"/>
                        </a:solidFill>
                        <a:latin typeface="Times New Roman"/>
                        <a:ea typeface="Times New Roman"/>
                        <a:cs typeface="Times New Roman"/>
                        <a:sym typeface="Times New Roman"/>
                      </a:endParaRPr>
                    </a:p>
                  </a:txBody>
                  <a:tcPr marT="0" marB="0" marR="68575" marL="68575"/>
                </a:tc>
                <a:tc hMerge="1"/>
              </a:tr>
              <a:tr h="26742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C-1</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Dãn đường mật</a:t>
                      </a:r>
                      <a:endParaRPr sz="1400">
                        <a:solidFill>
                          <a:schemeClr val="dk1"/>
                        </a:solidFill>
                        <a:latin typeface="Times New Roman"/>
                        <a:ea typeface="Times New Roman"/>
                        <a:cs typeface="Times New Roman"/>
                        <a:sym typeface="Times New Roman"/>
                      </a:endParaRPr>
                    </a:p>
                  </a:txBody>
                  <a:tcPr marT="0" marB="0" marR="68575" marL="68575"/>
                </a:tc>
              </a:tr>
              <a:tr h="26742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C-2</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Bằng chứng nguyên nhân sinh bệnh trên hình ảnh học (hẹp đường mật, sỏi, stent,…)</a:t>
                      </a:r>
                      <a:endParaRPr sz="1400">
                        <a:solidFill>
                          <a:schemeClr val="dk1"/>
                        </a:solidFill>
                        <a:latin typeface="Times New Roman"/>
                        <a:ea typeface="Times New Roman"/>
                        <a:cs typeface="Times New Roman"/>
                        <a:sym typeface="Times New Roman"/>
                      </a:endParaRPr>
                    </a:p>
                  </a:txBody>
                  <a:tcPr marT="0" marB="0" marR="68575" marL="68575"/>
                </a:tc>
              </a:tr>
              <a:tr h="603625">
                <a:tc gridSpan="2">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Chẩn đoán xác định có viêm đường mật cấp khi: 1 tiêu chuẩn A + 1 tiêu chuẩn B + 1 tiêu chuẩn C</a:t>
                      </a:r>
                      <a:endParaRPr/>
                    </a:p>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Nghi ngờ có viêm đường mật cấp khi: 1 tiêu chuẩn A + 1 tiêu chuẩn B (hoặc 1 tiêu chuẩn C)</a:t>
                      </a:r>
                      <a:endParaRPr sz="1400">
                        <a:solidFill>
                          <a:schemeClr val="dk1"/>
                        </a:solidFill>
                        <a:latin typeface="Times New Roman"/>
                        <a:ea typeface="Times New Roman"/>
                        <a:cs typeface="Times New Roman"/>
                        <a:sym typeface="Times New Roman"/>
                      </a:endParaRPr>
                    </a:p>
                  </a:txBody>
                  <a:tcPr marT="0" marB="0" marR="68575" marL="68575"/>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6"/>
          <p:cNvSpPr txBox="1"/>
          <p:nvPr/>
        </p:nvSpPr>
        <p:spPr>
          <a:xfrm>
            <a:off x="755374" y="457200"/>
            <a:ext cx="71628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3.1.2/ Phân độ viêm đường mật cấp theo Tokyo Guidelines 2018</a:t>
            </a:r>
            <a:endParaRPr/>
          </a:p>
        </p:txBody>
      </p:sp>
      <p:graphicFrame>
        <p:nvGraphicFramePr>
          <p:cNvPr id="328" name="Google Shape;328;p26"/>
          <p:cNvGraphicFramePr/>
          <p:nvPr/>
        </p:nvGraphicFramePr>
        <p:xfrm>
          <a:off x="755374" y="1676400"/>
          <a:ext cx="3000000" cy="3000000"/>
        </p:xfrm>
        <a:graphic>
          <a:graphicData uri="http://schemas.openxmlformats.org/drawingml/2006/table">
            <a:tbl>
              <a:tblPr bandRow="1" firstCol="1" firstRow="1">
                <a:noFill/>
                <a:tableStyleId>{34DEC77B-ED03-47BF-A584-5F6A6B8DD5DC}</a:tableStyleId>
              </a:tblPr>
              <a:tblGrid>
                <a:gridCol w="1940175"/>
                <a:gridCol w="5762650"/>
              </a:tblGrid>
              <a:tr h="2194600">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Viêm đường mật cấp nặng </a:t>
                      </a:r>
                      <a:endParaRPr/>
                    </a:p>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(Độ III)</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b="0" lang="en-US" sz="1600">
                          <a:solidFill>
                            <a:schemeClr val="dk1"/>
                          </a:solidFill>
                          <a:latin typeface="Times New Roman"/>
                          <a:ea typeface="Times New Roman"/>
                          <a:cs typeface="Times New Roman"/>
                          <a:sym typeface="Times New Roman"/>
                        </a:rPr>
                        <a:t>Khi có 1 trong 6 tiêu chuẩn sau:</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a:solidFill>
                            <a:schemeClr val="dk1"/>
                          </a:solidFill>
                          <a:latin typeface="Times New Roman"/>
                          <a:ea typeface="Times New Roman"/>
                          <a:cs typeface="Times New Roman"/>
                          <a:sym typeface="Times New Roman"/>
                        </a:rPr>
                        <a:t>Rối loạn chức năng thần kinh: rối loạn tri giác</a:t>
                      </a:r>
                      <a:endParaRPr b="0"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a:solidFill>
                            <a:schemeClr val="dk1"/>
                          </a:solidFill>
                          <a:latin typeface="Times New Roman"/>
                          <a:ea typeface="Times New Roman"/>
                          <a:cs typeface="Times New Roman"/>
                          <a:sym typeface="Times New Roman"/>
                        </a:rPr>
                        <a:t>Rối loạn chức năng tuần hoàn: tuột huyết áp cần dopamin ≥ 5 µg/kg/phút hoặc bất kỳ liều nào của norepinephrine </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a:solidFill>
                            <a:schemeClr val="dk1"/>
                          </a:solidFill>
                          <a:latin typeface="Times New Roman"/>
                          <a:ea typeface="Times New Roman"/>
                          <a:cs typeface="Times New Roman"/>
                          <a:sym typeface="Times New Roman"/>
                        </a:rPr>
                        <a:t>Rối loạn chức năng hô hấp: PaO</a:t>
                      </a:r>
                      <a:r>
                        <a:rPr b="0" baseline="-25000" lang="en-US" sz="1600">
                          <a:solidFill>
                            <a:schemeClr val="dk1"/>
                          </a:solidFill>
                          <a:latin typeface="Times New Roman"/>
                          <a:ea typeface="Times New Roman"/>
                          <a:cs typeface="Times New Roman"/>
                          <a:sym typeface="Times New Roman"/>
                        </a:rPr>
                        <a:t>2</a:t>
                      </a:r>
                      <a:r>
                        <a:rPr b="0" lang="en-US" sz="1600">
                          <a:solidFill>
                            <a:schemeClr val="dk1"/>
                          </a:solidFill>
                          <a:latin typeface="Times New Roman"/>
                          <a:ea typeface="Times New Roman"/>
                          <a:cs typeface="Times New Roman"/>
                          <a:sym typeface="Times New Roman"/>
                        </a:rPr>
                        <a:t>/FiO</a:t>
                      </a:r>
                      <a:r>
                        <a:rPr b="0" baseline="-25000" lang="en-US" sz="1600">
                          <a:solidFill>
                            <a:schemeClr val="dk1"/>
                          </a:solidFill>
                          <a:latin typeface="Times New Roman"/>
                          <a:ea typeface="Times New Roman"/>
                          <a:cs typeface="Times New Roman"/>
                          <a:sym typeface="Times New Roman"/>
                        </a:rPr>
                        <a:t>2</a:t>
                      </a:r>
                      <a:r>
                        <a:rPr b="0" lang="en-US" sz="1600">
                          <a:solidFill>
                            <a:schemeClr val="dk1"/>
                          </a:solidFill>
                          <a:latin typeface="Times New Roman"/>
                          <a:ea typeface="Times New Roman"/>
                          <a:cs typeface="Times New Roman"/>
                          <a:sym typeface="Times New Roman"/>
                        </a:rPr>
                        <a:t> &lt; 300 </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a:solidFill>
                            <a:schemeClr val="dk1"/>
                          </a:solidFill>
                          <a:latin typeface="Times New Roman"/>
                          <a:ea typeface="Times New Roman"/>
                          <a:cs typeface="Times New Roman"/>
                          <a:sym typeface="Times New Roman"/>
                        </a:rPr>
                        <a:t>Rối loạn chức năng thận: thiểu niệu, creatinine máu &gt; 2.0 mg/dL</a:t>
                      </a:r>
                      <a:endParaRPr b="0"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a:solidFill>
                            <a:schemeClr val="dk1"/>
                          </a:solidFill>
                          <a:latin typeface="Times New Roman"/>
                          <a:ea typeface="Times New Roman"/>
                          <a:cs typeface="Times New Roman"/>
                          <a:sym typeface="Times New Roman"/>
                        </a:rPr>
                        <a:t>Rối loạn chức năng gan: PT-INR &gt; 1,5</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b="0" lang="en-US" sz="1600">
                          <a:solidFill>
                            <a:schemeClr val="dk1"/>
                          </a:solidFill>
                          <a:latin typeface="Times New Roman"/>
                          <a:ea typeface="Times New Roman"/>
                          <a:cs typeface="Times New Roman"/>
                          <a:sym typeface="Times New Roman"/>
                        </a:rPr>
                        <a:t>Rối loạn huyết học: tiểu cầu &lt; 100.000/mm</a:t>
                      </a:r>
                      <a:r>
                        <a:rPr b="0" baseline="30000" lang="en-US" sz="1600">
                          <a:solidFill>
                            <a:schemeClr val="dk1"/>
                          </a:solidFill>
                          <a:latin typeface="Times New Roman"/>
                          <a:ea typeface="Times New Roman"/>
                          <a:cs typeface="Times New Roman"/>
                          <a:sym typeface="Times New Roman"/>
                        </a:rPr>
                        <a:t>3</a:t>
                      </a:r>
                      <a:r>
                        <a:rPr b="0" lang="en-US" sz="1600">
                          <a:solidFill>
                            <a:schemeClr val="dk1"/>
                          </a:solidFill>
                          <a:latin typeface="Times New Roman"/>
                          <a:ea typeface="Times New Roman"/>
                          <a:cs typeface="Times New Roman"/>
                          <a:sym typeface="Times New Roman"/>
                        </a:rPr>
                        <a:t> </a:t>
                      </a:r>
                      <a:endParaRPr b="0" sz="1600">
                        <a:solidFill>
                          <a:schemeClr val="dk1"/>
                        </a:solidFill>
                        <a:latin typeface="Times New Roman"/>
                        <a:ea typeface="Times New Roman"/>
                        <a:cs typeface="Times New Roman"/>
                        <a:sym typeface="Times New Roman"/>
                      </a:endParaRPr>
                    </a:p>
                  </a:txBody>
                  <a:tcPr marT="0" marB="0" marR="68575" marL="68575"/>
                </a:tc>
              </a:tr>
              <a:tr h="1641575">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Viêm đường mật cấp trung bình </a:t>
                      </a:r>
                      <a:endParaRPr/>
                    </a:p>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(Độ II)</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Khi có 2 trong 5 tiêu chuẩn sau:</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Bạch cầu &gt; 12,000/mm</a:t>
                      </a:r>
                      <a:r>
                        <a:rPr baseline="30000" lang="en-US" sz="1600">
                          <a:solidFill>
                            <a:schemeClr val="dk1"/>
                          </a:solidFill>
                          <a:latin typeface="Times New Roman"/>
                          <a:ea typeface="Times New Roman"/>
                          <a:cs typeface="Times New Roman"/>
                          <a:sym typeface="Times New Roman"/>
                        </a:rPr>
                        <a:t>3</a:t>
                      </a:r>
                      <a:r>
                        <a:rPr lang="en-US" sz="1600">
                          <a:solidFill>
                            <a:schemeClr val="dk1"/>
                          </a:solidFill>
                          <a:latin typeface="Times New Roman"/>
                          <a:ea typeface="Times New Roman"/>
                          <a:cs typeface="Times New Roman"/>
                          <a:sym typeface="Times New Roman"/>
                        </a:rPr>
                        <a:t> hoặc &lt; 4,000/mm</a:t>
                      </a:r>
                      <a:r>
                        <a:rPr baseline="30000" lang="en-US" sz="1600">
                          <a:solidFill>
                            <a:schemeClr val="dk1"/>
                          </a:solidFill>
                          <a:latin typeface="Times New Roman"/>
                          <a:ea typeface="Times New Roman"/>
                          <a:cs typeface="Times New Roman"/>
                          <a:sym typeface="Times New Roman"/>
                        </a:rPr>
                        <a:t>3</a:t>
                      </a:r>
                      <a:endParaRPr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Sốt cao ≥ 39</a:t>
                      </a:r>
                      <a:r>
                        <a:rPr baseline="30000" lang="en-US" sz="1600">
                          <a:solidFill>
                            <a:schemeClr val="dk1"/>
                          </a:solidFill>
                          <a:latin typeface="Times New Roman"/>
                          <a:ea typeface="Times New Roman"/>
                          <a:cs typeface="Times New Roman"/>
                          <a:sym typeface="Times New Roman"/>
                        </a:rPr>
                        <a:t>0</a:t>
                      </a:r>
                      <a:r>
                        <a:rPr lang="en-US" sz="1600">
                          <a:solidFill>
                            <a:schemeClr val="dk1"/>
                          </a:solidFill>
                          <a:latin typeface="Times New Roman"/>
                          <a:ea typeface="Times New Roman"/>
                          <a:cs typeface="Times New Roman"/>
                          <a:sym typeface="Times New Roman"/>
                        </a:rPr>
                        <a:t>C</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 75 tuổi</a:t>
                      </a:r>
                      <a:endParaRPr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Bilirubin máu toàn phần ≥ 5 mg/dL</a:t>
                      </a:r>
                      <a:endParaRPr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Albumin máu &lt; 0,7 x giới hạn dưới</a:t>
                      </a:r>
                      <a:endParaRPr sz="1600">
                        <a:solidFill>
                          <a:schemeClr val="dk1"/>
                        </a:solidFill>
                        <a:latin typeface="Times New Roman"/>
                        <a:ea typeface="Times New Roman"/>
                        <a:cs typeface="Times New Roman"/>
                        <a:sym typeface="Times New Roman"/>
                      </a:endParaRPr>
                    </a:p>
                  </a:txBody>
                  <a:tcPr marT="0" marB="0" marR="68575" marL="68575"/>
                </a:tc>
              </a:tr>
              <a:tr h="812050">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Viêm đường mật cấp nhẹ </a:t>
                      </a:r>
                      <a:endParaRPr/>
                    </a:p>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(Độ I)</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Khi không đủ tiêu chuẩn chẩn đoán viêm đường mật cấp nặng và trung bình, sẽ được chẩn đoán là viêm đường mật cấp nhẹ</a:t>
                      </a:r>
                      <a:endParaRPr sz="1600">
                        <a:solidFill>
                          <a:schemeClr val="dk1"/>
                        </a:solidFill>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7"/>
          <p:cNvSpPr txBox="1"/>
          <p:nvPr/>
        </p:nvSpPr>
        <p:spPr>
          <a:xfrm>
            <a:off x="533400" y="457200"/>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3.2/ Áp xe gan đường mật?</a:t>
            </a:r>
            <a:endParaRPr/>
          </a:p>
          <a:p>
            <a:pPr indent="0" lvl="0" marL="0" marR="0" rtl="0" algn="l">
              <a:spcBef>
                <a:spcPts val="0"/>
              </a:spcBef>
              <a:spcAft>
                <a:spcPts val="0"/>
              </a:spcAft>
              <a:buNone/>
            </a:pPr>
            <a:r>
              <a:t/>
            </a:r>
            <a:endParaRPr b="1" i="1" sz="2800">
              <a:solidFill>
                <a:srgbClr val="00B050"/>
              </a:solidFill>
              <a:latin typeface="Times New Roman"/>
              <a:ea typeface="Times New Roman"/>
              <a:cs typeface="Times New Roman"/>
              <a:sym typeface="Times New Roman"/>
            </a:endParaRPr>
          </a:p>
        </p:txBody>
      </p:sp>
      <p:sp>
        <p:nvSpPr>
          <p:cNvPr id="334" name="Google Shape;334;p27"/>
          <p:cNvSpPr/>
          <p:nvPr/>
        </p:nvSpPr>
        <p:spPr>
          <a:xfrm>
            <a:off x="609600" y="1411307"/>
            <a:ext cx="8229600" cy="397031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Nguyên nhân: tắc nghẽn đường mật và vi khuẩn trong dịch mật.</a:t>
            </a:r>
            <a:endParaRPr/>
          </a:p>
          <a:p>
            <a:pPr indent="-279400" lvl="0" marL="4572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Lâm sàng: sốt, đau bụng dưới sườn phải hay trên rốn, gan to đau.</a:t>
            </a:r>
            <a:endParaRPr/>
          </a:p>
          <a:p>
            <a:pPr indent="-279400" lvl="0" marL="4572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Chẩn đoán xác định bằng siêu âm và CT Scan bụng với độ nhạy tương ứng 85% và 95%.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nvSpPr>
        <p:spPr>
          <a:xfrm>
            <a:off x="533400" y="457200"/>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3.3/ Viêm tuỵ cấp?</a:t>
            </a:r>
            <a:endParaRPr/>
          </a:p>
          <a:p>
            <a:pPr indent="0" lvl="0" marL="0" marR="0" rtl="0" algn="l">
              <a:spcBef>
                <a:spcPts val="0"/>
              </a:spcBef>
              <a:spcAft>
                <a:spcPts val="0"/>
              </a:spcAft>
              <a:buNone/>
            </a:pPr>
            <a:r>
              <a:t/>
            </a:r>
            <a:endParaRPr b="1" i="1" sz="2800">
              <a:solidFill>
                <a:srgbClr val="00B050"/>
              </a:solidFill>
              <a:latin typeface="Times New Roman"/>
              <a:ea typeface="Times New Roman"/>
              <a:cs typeface="Times New Roman"/>
              <a:sym typeface="Times New Roman"/>
            </a:endParaRPr>
          </a:p>
        </p:txBody>
      </p:sp>
      <p:sp>
        <p:nvSpPr>
          <p:cNvPr id="340" name="Google Shape;340;p28"/>
          <p:cNvSpPr/>
          <p:nvPr/>
        </p:nvSpPr>
        <p:spPr>
          <a:xfrm>
            <a:off x="609600" y="1411307"/>
            <a:ext cx="8229600" cy="267765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Là một trong những biến chứng thường gặp, nhất là đối với sỏi OMC.</a:t>
            </a:r>
            <a:endParaRPr/>
          </a:p>
          <a:p>
            <a:pPr indent="-279400" lvl="0" marL="4572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Tiêu chuẩn chẩn đoán viêm tuỵ cấp, đánh giá độ nặng sẽ được trình bày trong một bài riêng.</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9"/>
          <p:cNvSpPr txBox="1"/>
          <p:nvPr/>
        </p:nvSpPr>
        <p:spPr>
          <a:xfrm>
            <a:off x="533400" y="457200"/>
            <a:ext cx="739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3.4/ Viêm hẹp đường mật?</a:t>
            </a:r>
            <a:endParaRPr/>
          </a:p>
          <a:p>
            <a:pPr indent="0" lvl="0" marL="0" marR="0" rtl="0" algn="l">
              <a:spcBef>
                <a:spcPts val="0"/>
              </a:spcBef>
              <a:spcAft>
                <a:spcPts val="0"/>
              </a:spcAft>
              <a:buNone/>
            </a:pPr>
            <a:r>
              <a:t/>
            </a:r>
            <a:endParaRPr b="1" i="1" sz="2800">
              <a:solidFill>
                <a:srgbClr val="00B050"/>
              </a:solidFill>
              <a:latin typeface="Times New Roman"/>
              <a:ea typeface="Times New Roman"/>
              <a:cs typeface="Times New Roman"/>
              <a:sym typeface="Times New Roman"/>
            </a:endParaRPr>
          </a:p>
        </p:txBody>
      </p:sp>
      <p:sp>
        <p:nvSpPr>
          <p:cNvPr id="346" name="Google Shape;346;p29"/>
          <p:cNvSpPr/>
          <p:nvPr/>
        </p:nvSpPr>
        <p:spPr>
          <a:xfrm>
            <a:off x="609600" y="1411307"/>
            <a:ext cx="8229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
        <p:nvSpPr>
          <p:cNvPr id="347" name="Google Shape;347;p29"/>
          <p:cNvSpPr/>
          <p:nvPr/>
        </p:nvSpPr>
        <p:spPr>
          <a:xfrm>
            <a:off x="646042" y="1195863"/>
            <a:ext cx="7964557"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Lâm sàng: </a:t>
            </a:r>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Hẹp đường mật trong gan: đau bụng trên rốn hoặc dưới sườn phải, sốt. </a:t>
            </a:r>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Hẹp ống gan chung hay OMC: có thêm hội chứng vàng da. </a:t>
            </a:r>
            <a:endParaRPr/>
          </a:p>
          <a:p>
            <a:pPr indent="-279400" lvl="0" marL="4572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Cận lâm sàng:</a:t>
            </a:r>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Siêu âm và CT Scan giúp xác định có dãn đường mật, không xác định vị trí hẹp.</a:t>
            </a:r>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MRCP, ERCP, X quang đường mật cản quang: xác định vị trí hẹp.</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
          <p:cNvSpPr txBox="1"/>
          <p:nvPr/>
        </p:nvSpPr>
        <p:spPr>
          <a:xfrm>
            <a:off x="280988" y="1066800"/>
            <a:ext cx="8658225" cy="461664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Times New Roman"/>
              <a:buChar char="-"/>
            </a:pPr>
            <a:r>
              <a:rPr b="0" i="0" lang="en-US" sz="2800" u="none" cap="none" strike="noStrike">
                <a:solidFill>
                  <a:schemeClr val="lt1"/>
                </a:solidFill>
                <a:latin typeface="Times New Roman"/>
                <a:ea typeface="Times New Roman"/>
                <a:cs typeface="Times New Roman"/>
                <a:sym typeface="Times New Roman"/>
              </a:rPr>
              <a:t>Sỏi mật gồm: </a:t>
            </a:r>
            <a:endParaRPr/>
          </a:p>
          <a:p>
            <a:pPr indent="-449263" lvl="1" marL="922338" marR="0" rtl="0" algn="just">
              <a:spcBef>
                <a:spcPts val="140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Sỏi túi mật. </a:t>
            </a:r>
            <a:endParaRPr/>
          </a:p>
          <a:p>
            <a:pPr indent="-427038" lvl="1" marL="922338" marR="0" rtl="0" algn="just">
              <a:spcBef>
                <a:spcPts val="1400"/>
              </a:spcBef>
              <a:spcAft>
                <a:spcPts val="0"/>
              </a:spcAft>
              <a:buClr>
                <a:schemeClr val="lt1"/>
              </a:buClr>
              <a:buSzPts val="2800"/>
              <a:buFont typeface="Courier New"/>
              <a:buChar char="o"/>
            </a:pPr>
            <a:r>
              <a:rPr b="0" i="0" lang="en-US" sz="2800" u="none" cap="none" strike="noStrike">
                <a:solidFill>
                  <a:schemeClr val="lt1"/>
                </a:solidFill>
                <a:latin typeface="Times New Roman"/>
                <a:ea typeface="Times New Roman"/>
                <a:cs typeface="Times New Roman"/>
                <a:sym typeface="Times New Roman"/>
              </a:rPr>
              <a:t>Sỏi đường mật chính:</a:t>
            </a:r>
            <a:endParaRPr/>
          </a:p>
          <a:p>
            <a:pPr indent="0" lvl="1" marL="742950" marR="0" rtl="0" algn="just">
              <a:spcBef>
                <a:spcPts val="1400"/>
              </a:spcBef>
              <a:spcAft>
                <a:spcPts val="0"/>
              </a:spcAft>
              <a:buNone/>
            </a:pPr>
            <a:r>
              <a:rPr b="0" i="0" lang="en-US" sz="2800" u="none" cap="none" strike="noStrike">
                <a:solidFill>
                  <a:schemeClr val="lt1"/>
                </a:solidFill>
                <a:latin typeface="Times New Roman"/>
                <a:ea typeface="Times New Roman"/>
                <a:cs typeface="Times New Roman"/>
                <a:sym typeface="Times New Roman"/>
              </a:rPr>
              <a:t>	+ Sỏi đường mật trong gan. </a:t>
            </a:r>
            <a:endParaRPr/>
          </a:p>
          <a:p>
            <a:pPr indent="0" lvl="1" marL="742950" marR="0" rtl="0" algn="just">
              <a:spcBef>
                <a:spcPts val="1400"/>
              </a:spcBef>
              <a:spcAft>
                <a:spcPts val="0"/>
              </a:spcAft>
              <a:buNone/>
            </a:pPr>
            <a:r>
              <a:rPr b="0" i="0" lang="en-US" sz="2800" u="none" cap="none" strike="noStrike">
                <a:solidFill>
                  <a:schemeClr val="lt1"/>
                </a:solidFill>
                <a:latin typeface="Times New Roman"/>
                <a:ea typeface="Times New Roman"/>
                <a:cs typeface="Times New Roman"/>
                <a:sym typeface="Times New Roman"/>
              </a:rPr>
              <a:t>	+ Sỏi ống gan chung và ống mật chủ, được gọi chung là sỏi ống mật chủ (OMC).</a:t>
            </a:r>
            <a:endParaRPr b="0" i="0" sz="2800" u="none" cap="none" strike="noStrike">
              <a:solidFill>
                <a:schemeClr val="lt1"/>
              </a:solidFill>
              <a:latin typeface="Times New Roman"/>
              <a:ea typeface="Times New Roman"/>
              <a:cs typeface="Times New Roman"/>
              <a:sym typeface="Times New Roman"/>
            </a:endParaRPr>
          </a:p>
          <a:p>
            <a:pPr indent="0" lvl="0" marL="0" marR="0" rtl="0" algn="just">
              <a:spcBef>
                <a:spcPts val="1400"/>
              </a:spcBef>
              <a:spcAft>
                <a:spcPts val="0"/>
              </a:spcAft>
              <a:buNone/>
            </a:pPr>
            <a:r>
              <a:rPr b="0" i="0" lang="en-US" sz="2800" u="none" cap="none" strike="noStrike">
                <a:solidFill>
                  <a:schemeClr val="lt1"/>
                </a:solidFill>
                <a:latin typeface="Times New Roman"/>
                <a:ea typeface="Times New Roman"/>
                <a:cs typeface="Times New Roman"/>
                <a:sym typeface="Times New Roman"/>
              </a:rPr>
              <a:t>- Sỏi đường mật chính là bệnh khá phổ biến ở tất cả các quốc gia, đặc biệt gặp nhiều ở các nước phương Đông. </a:t>
            </a:r>
            <a:endParaRPr b="0" i="0" sz="2800" u="none" cap="none" strike="noStrike">
              <a:solidFill>
                <a:schemeClr val="lt1"/>
              </a:solidFill>
              <a:latin typeface="Times New Roman"/>
              <a:ea typeface="Times New Roman"/>
              <a:cs typeface="Times New Roman"/>
              <a:sym typeface="Times New Roman"/>
            </a:endParaRPr>
          </a:p>
        </p:txBody>
      </p:sp>
      <p:sp>
        <p:nvSpPr>
          <p:cNvPr id="173" name="Google Shape;173;p3"/>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I. MỞ ĐẦU</a:t>
            </a:r>
            <a:endParaRPr b="1" i="0" sz="2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txBox="1"/>
          <p:nvPr/>
        </p:nvSpPr>
        <p:spPr>
          <a:xfrm>
            <a:off x="533399" y="457200"/>
            <a:ext cx="807719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3.5/ Xơ gan do sỏi mật?</a:t>
            </a:r>
            <a:endParaRPr/>
          </a:p>
          <a:p>
            <a:pPr indent="0" lvl="0" marL="0" marR="0" rtl="0" algn="l">
              <a:spcBef>
                <a:spcPts val="0"/>
              </a:spcBef>
              <a:spcAft>
                <a:spcPts val="0"/>
              </a:spcAft>
              <a:buNone/>
            </a:pPr>
            <a:r>
              <a:t/>
            </a:r>
            <a:endParaRPr b="1" i="1" sz="2800">
              <a:solidFill>
                <a:srgbClr val="00B050"/>
              </a:solidFill>
              <a:latin typeface="Times New Roman"/>
              <a:ea typeface="Times New Roman"/>
              <a:cs typeface="Times New Roman"/>
              <a:sym typeface="Times New Roman"/>
            </a:endParaRPr>
          </a:p>
        </p:txBody>
      </p:sp>
      <p:sp>
        <p:nvSpPr>
          <p:cNvPr id="353" name="Google Shape;353;p30"/>
          <p:cNvSpPr/>
          <p:nvPr/>
        </p:nvSpPr>
        <p:spPr>
          <a:xfrm>
            <a:off x="609600" y="1411307"/>
            <a:ext cx="8229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
        <p:nvSpPr>
          <p:cNvPr id="354" name="Google Shape;354;p30"/>
          <p:cNvSpPr/>
          <p:nvPr/>
        </p:nvSpPr>
        <p:spPr>
          <a:xfrm>
            <a:off x="646042" y="1195863"/>
            <a:ext cx="8269359"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Tắc mật lâu ngày sẽ dẫn đến xơ gan thứ phát do sỏi mật.</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Lâm sàng:  tuỳ mức độ xơ gan</a:t>
            </a:r>
            <a:endParaRPr sz="2800">
              <a:solidFill>
                <a:schemeClr val="lt1"/>
              </a:solidFill>
              <a:latin typeface="Times New Roman"/>
              <a:ea typeface="Times New Roman"/>
              <a:cs typeface="Times New Roman"/>
              <a:sym typeface="Times New Roman"/>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Hội chứng suy tế bào gan. </a:t>
            </a:r>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Hội chứng tăng áp lực tĩnh mạch cửa.</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Cận lâm sàng:</a:t>
            </a:r>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CT Scan, MRCP xác định vị trí, mức độ gan xơ teo.</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1"/>
          <p:cNvSpPr txBox="1"/>
          <p:nvPr/>
        </p:nvSpPr>
        <p:spPr>
          <a:xfrm>
            <a:off x="533399" y="457200"/>
            <a:ext cx="807719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3.6/ Ung thư đường mật?</a:t>
            </a:r>
            <a:endParaRPr/>
          </a:p>
          <a:p>
            <a:pPr indent="0" lvl="0" marL="0" marR="0" rtl="0" algn="l">
              <a:spcBef>
                <a:spcPts val="0"/>
              </a:spcBef>
              <a:spcAft>
                <a:spcPts val="0"/>
              </a:spcAft>
              <a:buNone/>
            </a:pPr>
            <a:r>
              <a:t/>
            </a:r>
            <a:endParaRPr b="1" i="1" sz="2800">
              <a:solidFill>
                <a:srgbClr val="00B050"/>
              </a:solidFill>
              <a:latin typeface="Times New Roman"/>
              <a:ea typeface="Times New Roman"/>
              <a:cs typeface="Times New Roman"/>
              <a:sym typeface="Times New Roman"/>
            </a:endParaRPr>
          </a:p>
        </p:txBody>
      </p:sp>
      <p:sp>
        <p:nvSpPr>
          <p:cNvPr id="360" name="Google Shape;360;p31"/>
          <p:cNvSpPr/>
          <p:nvPr/>
        </p:nvSpPr>
        <p:spPr>
          <a:xfrm>
            <a:off x="609600" y="1411307"/>
            <a:ext cx="8229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
        <p:nvSpPr>
          <p:cNvPr id="361" name="Google Shape;361;p31"/>
          <p:cNvSpPr/>
          <p:nvPr/>
        </p:nvSpPr>
        <p:spPr>
          <a:xfrm>
            <a:off x="646042" y="1195863"/>
            <a:ext cx="8269359" cy="440120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Ung thư đường mật gặp trong 2,4-5,2% trường hợp sỏi trong gan. </a:t>
            </a:r>
            <a:endParaRPr/>
          </a:p>
          <a:p>
            <a:pPr indent="-279400" lvl="0" marL="4572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Viêm đường mật tăng sinh mạn tính có thể dẫn đến tăng sản không đặc hiệu của biểu mô ống mật và tiến triển thành ung thư. </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457200" lvl="0" marL="4572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Chẩn đoán và điều trị ung thư đường mật sẽ được trình bày trong một bài riêng.</a:t>
            </a:r>
            <a:endParaRPr/>
          </a:p>
          <a:p>
            <a:pPr indent="-279400" lvl="0" marL="4572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VI. ĐIỀU TRỊ SỎI ĐƯỜNG MẬT CHÍNH</a:t>
            </a:r>
            <a:endParaRPr/>
          </a:p>
          <a:p>
            <a:pPr indent="0" lvl="0" marL="0" marR="0" rtl="0" algn="l">
              <a:spcBef>
                <a:spcPts val="0"/>
              </a:spcBef>
              <a:spcAft>
                <a:spcPts val="0"/>
              </a:spcAft>
              <a:buNone/>
            </a:pPr>
            <a:r>
              <a:t/>
            </a:r>
            <a:endParaRPr b="1" sz="2800">
              <a:solidFill>
                <a:srgbClr val="FF0000"/>
              </a:solidFill>
              <a:latin typeface="Times New Roman"/>
              <a:ea typeface="Times New Roman"/>
              <a:cs typeface="Times New Roman"/>
              <a:sym typeface="Times New Roman"/>
            </a:endParaRPr>
          </a:p>
        </p:txBody>
      </p:sp>
      <p:sp>
        <p:nvSpPr>
          <p:cNvPr id="367" name="Google Shape;367;p32"/>
          <p:cNvSpPr txBox="1"/>
          <p:nvPr/>
        </p:nvSpPr>
        <p:spPr>
          <a:xfrm>
            <a:off x="533400" y="1283208"/>
            <a:ext cx="810494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CHỈ ĐỊNH ĐIỀU TRỊ SỎI ĐƯỜNG MẬT CHÍNH</a:t>
            </a:r>
            <a:endParaRPr/>
          </a:p>
          <a:p>
            <a:pPr indent="0" lvl="0" marL="0" marR="0" rtl="0" algn="l">
              <a:spcBef>
                <a:spcPts val="0"/>
              </a:spcBef>
              <a:spcAft>
                <a:spcPts val="0"/>
              </a:spcAft>
              <a:buNone/>
            </a:pPr>
            <a:r>
              <a:t/>
            </a:r>
            <a:endParaRPr b="1" i="1" sz="2800">
              <a:solidFill>
                <a:srgbClr val="FFFF00"/>
              </a:solidFill>
              <a:latin typeface="Times New Roman"/>
              <a:ea typeface="Times New Roman"/>
              <a:cs typeface="Times New Roman"/>
              <a:sym typeface="Times New Roman"/>
            </a:endParaRPr>
          </a:p>
        </p:txBody>
      </p:sp>
      <p:sp>
        <p:nvSpPr>
          <p:cNvPr id="368" name="Google Shape;368;p32"/>
          <p:cNvSpPr txBox="1"/>
          <p:nvPr/>
        </p:nvSpPr>
        <p:spPr>
          <a:xfrm>
            <a:off x="566530" y="2227425"/>
            <a:ext cx="8071816" cy="397031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OMC:</a:t>
            </a:r>
            <a:endParaRPr/>
          </a:p>
          <a:p>
            <a:pPr indent="-427038" lvl="0" marL="922338"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Chỉ định điều trị lấy sỏi trong tất cả các trường hợp.</a:t>
            </a:r>
            <a:endParaRPr/>
          </a:p>
          <a:p>
            <a:pPr indent="0" lvl="0" marL="495300" marR="0" rtl="0" algn="just">
              <a:spcBef>
                <a:spcPts val="140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đường mật trong gan:</a:t>
            </a:r>
            <a:endParaRPr/>
          </a:p>
          <a:p>
            <a:pPr indent="-427038" lvl="0" marL="922338"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Chỉ định điều trị lấy sỏi khi có triệu chứng hoặc biến chứng.</a:t>
            </a:r>
            <a:r>
              <a:rPr lang="en-US" sz="2400">
                <a:solidFill>
                  <a:schemeClr val="lt1"/>
                </a:solidFill>
                <a:latin typeface="Times New Roman"/>
                <a:ea typeface="Times New Roman"/>
                <a:cs typeface="Times New Roman"/>
                <a:sym typeface="Times New Roman"/>
              </a:rPr>
              <a:t>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nvSpPr>
        <p:spPr>
          <a:xfrm>
            <a:off x="685800" y="1752600"/>
            <a:ext cx="7848599" cy="353943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đường mật chính không biến chứng:</a:t>
            </a:r>
            <a:endParaRPr/>
          </a:p>
          <a:p>
            <a:pPr indent="-427038" lvl="0" marL="922338"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Lấy sỏi.</a:t>
            </a:r>
            <a:endParaRPr/>
          </a:p>
          <a:p>
            <a:pPr indent="0" lvl="0" marL="495300" marR="0" rtl="0" algn="just">
              <a:spcBef>
                <a:spcPts val="140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đường mật chính có biến chứng:</a:t>
            </a:r>
            <a:endParaRPr/>
          </a:p>
          <a:p>
            <a:pPr indent="-427038" lvl="0" marL="922338"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Điều trị biến chứng và lấy sỏi cùng lúc hoặc ưu tiên điều trị biến chứng trước rồi lấy sỏi sau.</a:t>
            </a:r>
            <a:endParaRPr/>
          </a:p>
        </p:txBody>
      </p:sp>
      <p:sp>
        <p:nvSpPr>
          <p:cNvPr id="374" name="Google Shape;374;p33"/>
          <p:cNvSpPr txBox="1"/>
          <p:nvPr/>
        </p:nvSpPr>
        <p:spPr>
          <a:xfrm>
            <a:off x="228599" y="685800"/>
            <a:ext cx="87630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NGUYÊN TẮC ĐIỀU TRỊ SỎI ĐƯỜNG MẬT CHÍNH</a:t>
            </a:r>
            <a:endParaRPr/>
          </a:p>
          <a:p>
            <a:pPr indent="0" lvl="0" marL="0" marR="0" rtl="0" algn="l">
              <a:spcBef>
                <a:spcPts val="0"/>
              </a:spcBef>
              <a:spcAft>
                <a:spcPts val="0"/>
              </a:spcAft>
              <a:buNone/>
            </a:pPr>
            <a:r>
              <a:t/>
            </a:r>
            <a:endParaRPr b="1" i="1" sz="2800">
              <a:solidFill>
                <a:srgbClr val="FFFF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nvSpPr>
        <p:spPr>
          <a:xfrm>
            <a:off x="304800" y="685800"/>
            <a:ext cx="8658225" cy="56943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Việc lựa chọn phương pháp điều trị tùy thuộc vào các yếu tố sau:</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Vị trí sỏi đường mật chính.</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lần đầu hay tái phát.</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Có biến chứng và độ nặng của biến chứng: viêm đường mật cấp, áp xe gan đường mật, viêm tụy cấp.</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Có hẹp đường mật, ung thư đường mật, xơ gan kèm theo.</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Tuổi.</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Các bệnh lý đi kèm: tim mạch, hô hấp,…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txBox="1"/>
          <p:nvPr/>
        </p:nvSpPr>
        <p:spPr>
          <a:xfrm>
            <a:off x="395288" y="1644650"/>
            <a:ext cx="8658225" cy="9540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Tùy theo vị trí sỏi khác nhau, phương pháp điều trị được lựa chọn sẽ khác nhau. </a:t>
            </a:r>
            <a:endParaRPr/>
          </a:p>
        </p:txBody>
      </p:sp>
      <p:sp>
        <p:nvSpPr>
          <p:cNvPr id="385" name="Google Shape;385;p35"/>
          <p:cNvSpPr txBox="1"/>
          <p:nvPr/>
        </p:nvSpPr>
        <p:spPr>
          <a:xfrm>
            <a:off x="398601" y="396876"/>
            <a:ext cx="86549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CÁC PHƯƠNG PHÁP LẤY SỎI ĐƯỜNG MẬT CHÍNH</a:t>
            </a:r>
            <a:endParaRPr b="1" i="1" sz="2800">
              <a:solidFill>
                <a:srgbClr val="FFFF00"/>
              </a:solidFill>
              <a:latin typeface="Times New Roman"/>
              <a:ea typeface="Times New Roman"/>
              <a:cs typeface="Times New Roman"/>
              <a:sym typeface="Times New Roman"/>
            </a:endParaRPr>
          </a:p>
        </p:txBody>
      </p:sp>
      <p:sp>
        <p:nvSpPr>
          <p:cNvPr id="386" name="Google Shape;386;p35"/>
          <p:cNvSpPr txBox="1"/>
          <p:nvPr/>
        </p:nvSpPr>
        <p:spPr>
          <a:xfrm>
            <a:off x="609600" y="1064419"/>
            <a:ext cx="3886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3.1/ SỎI LẦN ĐẦU</a:t>
            </a:r>
            <a:endParaRPr/>
          </a:p>
        </p:txBody>
      </p:sp>
      <p:graphicFrame>
        <p:nvGraphicFramePr>
          <p:cNvPr id="387" name="Google Shape;387;p35"/>
          <p:cNvGraphicFramePr/>
          <p:nvPr/>
        </p:nvGraphicFramePr>
        <p:xfrm>
          <a:off x="838200" y="2714625"/>
          <a:ext cx="3000000" cy="3000000"/>
        </p:xfrm>
        <a:graphic>
          <a:graphicData uri="http://schemas.openxmlformats.org/drawingml/2006/table">
            <a:tbl>
              <a:tblPr bandRow="1" firstCol="1" firstRow="1">
                <a:noFill/>
                <a:tableStyleId>{34DEC77B-ED03-47BF-A584-5F6A6B8DD5DC}</a:tableStyleId>
              </a:tblPr>
              <a:tblGrid>
                <a:gridCol w="3061600"/>
                <a:gridCol w="4710800"/>
              </a:tblGrid>
              <a:tr h="310025">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Vị trí sỏi</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Phương pháp điều trị</a:t>
                      </a:r>
                      <a:endParaRPr sz="1600">
                        <a:solidFill>
                          <a:schemeClr val="dk1"/>
                        </a:solidFill>
                        <a:latin typeface="Times New Roman"/>
                        <a:ea typeface="Times New Roman"/>
                        <a:cs typeface="Times New Roman"/>
                        <a:sym typeface="Times New Roman"/>
                      </a:endParaRPr>
                    </a:p>
                  </a:txBody>
                  <a:tcPr marT="0" marB="0" marR="68575" marL="68575"/>
                </a:tc>
              </a:tr>
              <a:tr h="1633775">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Sỏi OMC</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Nội soi mật tụy ngược dòng (ERCP) lấy sỏi.</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Mở OMC lấy sỏi +/- dẫn lưu Kehr.</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Lấy sỏi qua da.</a:t>
                      </a:r>
                      <a:endParaRPr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Lấy sỏi OMC qua ống túi mật khi có chỉ định cắt túi mật.</a:t>
                      </a:r>
                      <a:endParaRPr sz="1600">
                        <a:solidFill>
                          <a:schemeClr val="dk1"/>
                        </a:solidFill>
                        <a:latin typeface="Times New Roman"/>
                        <a:ea typeface="Times New Roman"/>
                        <a:cs typeface="Times New Roman"/>
                        <a:sym typeface="Times New Roman"/>
                      </a:endParaRPr>
                    </a:p>
                  </a:txBody>
                  <a:tcPr marT="0" marB="0" marR="68575" marL="68575"/>
                </a:tc>
              </a:tr>
              <a:tr h="1302825">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Sỏi đường mật trong gan</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Mở OMC lấy sỏi +/- dẫn lưu Kehr +/- lấy sỏi qua đường hầm Kehr.</a:t>
                      </a:r>
                      <a:endParaRPr sz="1600">
                        <a:solidFill>
                          <a:schemeClr val="dk1"/>
                        </a:solidFill>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Lấy sỏi qua da.</a:t>
                      </a:r>
                      <a:endParaRPr/>
                    </a:p>
                    <a:p>
                      <a:pPr indent="-342900" lvl="0" marL="342900" marR="0" rtl="0" algn="just">
                        <a:lnSpc>
                          <a:spcPct val="115000"/>
                        </a:lnSpc>
                        <a:spcBef>
                          <a:spcPts val="0"/>
                        </a:spcBef>
                        <a:spcAft>
                          <a:spcPts val="0"/>
                        </a:spcAft>
                        <a:buClr>
                          <a:schemeClr val="dk1"/>
                        </a:buClr>
                        <a:buSzPts val="1600"/>
                        <a:buFont typeface="Consolas"/>
                        <a:buAutoNum type="arabicPeriod"/>
                      </a:pPr>
                      <a:r>
                        <a:rPr lang="en-US" sz="1600">
                          <a:solidFill>
                            <a:schemeClr val="dk1"/>
                          </a:solidFill>
                          <a:latin typeface="Times New Roman"/>
                          <a:ea typeface="Times New Roman"/>
                          <a:cs typeface="Times New Roman"/>
                          <a:sym typeface="Times New Roman"/>
                        </a:rPr>
                        <a:t>Cắt gan khi có chỉ định.</a:t>
                      </a:r>
                      <a:endParaRPr sz="1600">
                        <a:solidFill>
                          <a:schemeClr val="dk1"/>
                        </a:solidFill>
                        <a:latin typeface="Times New Roman"/>
                        <a:ea typeface="Times New Roman"/>
                        <a:cs typeface="Times New Roman"/>
                        <a:sym typeface="Times New Roman"/>
                      </a:endParaRPr>
                    </a:p>
                  </a:txBody>
                  <a:tcPr marT="0" marB="0" marR="68575" marL="68575"/>
                </a:tc>
              </a:tr>
              <a:tr h="639575">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Sỏi OMC + Sỏi đường mật trong gan</a:t>
                      </a:r>
                      <a:endParaRPr sz="16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Phối hợp các phương pháp trên</a:t>
                      </a:r>
                      <a:endParaRPr sz="1600">
                        <a:solidFill>
                          <a:schemeClr val="dk1"/>
                        </a:solidFill>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nvSpPr>
        <p:spPr>
          <a:xfrm>
            <a:off x="533400" y="1143000"/>
            <a:ext cx="8305800"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Nguyên tắc: </a:t>
            </a:r>
            <a:endParaRPr/>
          </a:p>
          <a:p>
            <a:pPr indent="-342900" lvl="0" marL="342900" marR="0" rtl="0" algn="just">
              <a:spcBef>
                <a:spcPts val="120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Lấy sỏi đường mật chính qua chỗ đổ của ống mật chủ vào tá tràng. </a:t>
            </a:r>
            <a:endParaRPr/>
          </a:p>
          <a:p>
            <a:pPr indent="-342900" lvl="0" marL="342900" marR="0" rtl="0" algn="just">
              <a:spcBef>
                <a:spcPts val="120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Dùng ống nội soi nhìn nghiêng phối hợp chụp chiếu đường mật dưới màn huỳnh quang .</a:t>
            </a:r>
            <a:endParaRPr/>
          </a:p>
        </p:txBody>
      </p:sp>
      <p:sp>
        <p:nvSpPr>
          <p:cNvPr id="393" name="Google Shape;393;p36"/>
          <p:cNvSpPr txBox="1"/>
          <p:nvPr/>
        </p:nvSpPr>
        <p:spPr>
          <a:xfrm>
            <a:off x="381000" y="381000"/>
            <a:ext cx="80772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3.1.1 Nội soi mật tụy ngược dòng lấy sỏi (ERCP) </a:t>
            </a:r>
            <a:endParaRPr/>
          </a:p>
        </p:txBody>
      </p:sp>
      <p:pic>
        <p:nvPicPr>
          <p:cNvPr id="394" name="Google Shape;394;p36"/>
          <p:cNvPicPr preferRelativeResize="0"/>
          <p:nvPr/>
        </p:nvPicPr>
        <p:blipFill rotWithShape="1">
          <a:blip r:embed="rId3">
            <a:alphaModFix/>
          </a:blip>
          <a:srcRect b="10001" l="0" r="0" t="0"/>
          <a:stretch/>
        </p:blipFill>
        <p:spPr>
          <a:xfrm>
            <a:off x="2339975" y="4108450"/>
            <a:ext cx="4159250" cy="24971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nvSpPr>
        <p:spPr>
          <a:xfrm>
            <a:off x="1387475" y="4419600"/>
            <a:ext cx="6477000" cy="14462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ERCP lấy sỏi OMC  </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A: Sỏi trong lòng OMC (mũi tên)</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B: Sỏi OMC được kéo vào lòng tá tràng (mũi tên)</a:t>
            </a:r>
            <a:endParaRPr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2400">
                <a:solidFill>
                  <a:schemeClr val="lt1"/>
                </a:solidFill>
                <a:latin typeface="Times New Roman"/>
                <a:ea typeface="Times New Roman"/>
                <a:cs typeface="Times New Roman"/>
                <a:sym typeface="Times New Roman"/>
              </a:rPr>
              <a:t>C: Kiểm tra sạch sỏi OMC </a:t>
            </a:r>
            <a:endParaRPr sz="2400">
              <a:solidFill>
                <a:schemeClr val="lt1"/>
              </a:solidFill>
              <a:latin typeface="Times New Roman"/>
              <a:ea typeface="Times New Roman"/>
              <a:cs typeface="Times New Roman"/>
              <a:sym typeface="Times New Roman"/>
            </a:endParaRPr>
          </a:p>
        </p:txBody>
      </p:sp>
      <p:pic>
        <p:nvPicPr>
          <p:cNvPr id="400" name="Google Shape;400;p37"/>
          <p:cNvPicPr preferRelativeResize="0"/>
          <p:nvPr/>
        </p:nvPicPr>
        <p:blipFill rotWithShape="1">
          <a:blip r:embed="rId3">
            <a:alphaModFix/>
          </a:blip>
          <a:srcRect b="0" l="0" r="0" t="0"/>
          <a:stretch/>
        </p:blipFill>
        <p:spPr>
          <a:xfrm>
            <a:off x="563563" y="1631950"/>
            <a:ext cx="2522537" cy="2330450"/>
          </a:xfrm>
          <a:prstGeom prst="rect">
            <a:avLst/>
          </a:prstGeom>
          <a:noFill/>
          <a:ln>
            <a:noFill/>
          </a:ln>
        </p:spPr>
      </p:pic>
      <p:pic>
        <p:nvPicPr>
          <p:cNvPr id="401" name="Google Shape;401;p37"/>
          <p:cNvPicPr preferRelativeResize="0"/>
          <p:nvPr/>
        </p:nvPicPr>
        <p:blipFill rotWithShape="1">
          <a:blip r:embed="rId4">
            <a:alphaModFix/>
          </a:blip>
          <a:srcRect b="0" l="0" r="0" t="0"/>
          <a:stretch/>
        </p:blipFill>
        <p:spPr>
          <a:xfrm>
            <a:off x="3246438" y="1631950"/>
            <a:ext cx="2759075" cy="2330450"/>
          </a:xfrm>
          <a:prstGeom prst="rect">
            <a:avLst/>
          </a:prstGeom>
          <a:noFill/>
          <a:ln>
            <a:noFill/>
          </a:ln>
        </p:spPr>
      </p:pic>
      <p:pic>
        <p:nvPicPr>
          <p:cNvPr id="402" name="Google Shape;402;p37"/>
          <p:cNvPicPr preferRelativeResize="0"/>
          <p:nvPr/>
        </p:nvPicPr>
        <p:blipFill rotWithShape="1">
          <a:blip r:embed="rId5">
            <a:alphaModFix/>
          </a:blip>
          <a:srcRect b="0" l="0" r="0" t="0"/>
          <a:stretch/>
        </p:blipFill>
        <p:spPr>
          <a:xfrm>
            <a:off x="6324600" y="1631950"/>
            <a:ext cx="2438400" cy="2330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8"/>
          <p:cNvSpPr/>
          <p:nvPr/>
        </p:nvSpPr>
        <p:spPr>
          <a:xfrm>
            <a:off x="533400" y="609600"/>
            <a:ext cx="8001000" cy="569436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Tỷ lệ thành công: 80-90%. </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Tỷ lệ tử vong: 0,2 - 0,5%. </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Biến chứng: </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12738" lvl="0" marL="80803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Viêm tụy cấp (1‐7%) </a:t>
            </a:r>
            <a:endParaRPr/>
          </a:p>
          <a:p>
            <a:pPr indent="-134937" lvl="0" marL="808038" marR="0" rtl="0" algn="l">
              <a:spcBef>
                <a:spcPts val="0"/>
              </a:spcBef>
              <a:spcAft>
                <a:spcPts val="0"/>
              </a:spcAft>
              <a:buClr>
                <a:schemeClr val="lt1"/>
              </a:buClr>
              <a:buSzPts val="2800"/>
              <a:buFont typeface="Courier New"/>
              <a:buNone/>
            </a:pPr>
            <a:r>
              <a:t/>
            </a:r>
            <a:endParaRPr sz="2800">
              <a:solidFill>
                <a:schemeClr val="lt1"/>
              </a:solidFill>
              <a:latin typeface="Times New Roman"/>
              <a:ea typeface="Times New Roman"/>
              <a:cs typeface="Times New Roman"/>
              <a:sym typeface="Times New Roman"/>
            </a:endParaRPr>
          </a:p>
          <a:p>
            <a:pPr indent="-312738" lvl="0" marL="80803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Chảy máu do cắt cơ vòng (0,8‐2%)</a:t>
            </a:r>
            <a:endParaRPr/>
          </a:p>
          <a:p>
            <a:pPr indent="0" lvl="0" marL="49530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12738" lvl="0" marL="80803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Thủng tá tràng (0,3‐0,6%)</a:t>
            </a:r>
            <a:endParaRPr/>
          </a:p>
          <a:p>
            <a:pPr indent="-134937" lvl="0" marL="808038" marR="0" rtl="0" algn="l">
              <a:spcBef>
                <a:spcPts val="0"/>
              </a:spcBef>
              <a:spcAft>
                <a:spcPts val="0"/>
              </a:spcAft>
              <a:buClr>
                <a:schemeClr val="lt1"/>
              </a:buClr>
              <a:buSzPts val="2800"/>
              <a:buFont typeface="Courier New"/>
              <a:buNone/>
            </a:pPr>
            <a:r>
              <a:t/>
            </a:r>
            <a:endParaRPr sz="2800">
              <a:solidFill>
                <a:schemeClr val="lt1"/>
              </a:solidFill>
              <a:latin typeface="Times New Roman"/>
              <a:ea typeface="Times New Roman"/>
              <a:cs typeface="Times New Roman"/>
              <a:sym typeface="Times New Roman"/>
            </a:endParaRPr>
          </a:p>
          <a:p>
            <a:pPr indent="-312738" lvl="0" marL="80803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Viêm đường mật (1%)</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9"/>
          <p:cNvSpPr txBox="1"/>
          <p:nvPr/>
        </p:nvSpPr>
        <p:spPr>
          <a:xfrm>
            <a:off x="762000" y="1219200"/>
            <a:ext cx="7696200" cy="16004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Nguyên tắc: 	</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Lấy sỏi đường mật chính qua chỗ mở ống mật chủ. </a:t>
            </a:r>
            <a:endParaRPr/>
          </a:p>
        </p:txBody>
      </p:sp>
      <p:sp>
        <p:nvSpPr>
          <p:cNvPr id="413" name="Google Shape;413;p39"/>
          <p:cNvSpPr txBox="1"/>
          <p:nvPr/>
        </p:nvSpPr>
        <p:spPr>
          <a:xfrm>
            <a:off x="381000" y="381000"/>
            <a:ext cx="8534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3.1.2 Mở OMC lấy sỏi +/- dẫn lưu Kehr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FF0000"/>
                </a:solidFill>
                <a:latin typeface="Times New Roman"/>
                <a:ea typeface="Times New Roman"/>
                <a:cs typeface="Times New Roman"/>
                <a:sym typeface="Times New Roman"/>
              </a:rPr>
              <a:t>II. PHÂN LOẠI SỎI ĐƯỜNG MẬT CHÍNH</a:t>
            </a:r>
            <a:endParaRPr/>
          </a:p>
          <a:p>
            <a:pPr indent="0" lvl="0" marL="0" marR="0" rtl="0" algn="l">
              <a:spcBef>
                <a:spcPts val="0"/>
              </a:spcBef>
              <a:spcAft>
                <a:spcPts val="0"/>
              </a:spcAft>
              <a:buNone/>
            </a:pPr>
            <a:r>
              <a:t/>
            </a:r>
            <a:endParaRPr b="1" i="0" sz="2800" u="none" cap="none" strike="noStrike">
              <a:solidFill>
                <a:srgbClr val="FF0000"/>
              </a:solidFill>
              <a:latin typeface="Times New Roman"/>
              <a:ea typeface="Times New Roman"/>
              <a:cs typeface="Times New Roman"/>
              <a:sym typeface="Times New Roman"/>
            </a:endParaRPr>
          </a:p>
        </p:txBody>
      </p:sp>
      <p:sp>
        <p:nvSpPr>
          <p:cNvPr id="179" name="Google Shape;179;p4"/>
          <p:cNvSpPr txBox="1"/>
          <p:nvPr/>
        </p:nvSpPr>
        <p:spPr>
          <a:xfrm>
            <a:off x="395288" y="969963"/>
            <a:ext cx="3886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rgbClr val="FFFF00"/>
                </a:solidFill>
                <a:latin typeface="Times New Roman"/>
                <a:ea typeface="Times New Roman"/>
                <a:cs typeface="Times New Roman"/>
                <a:sym typeface="Times New Roman"/>
              </a:rPr>
              <a:t>1/ SINH BỆNH HỌC</a:t>
            </a:r>
            <a:endParaRPr/>
          </a:p>
        </p:txBody>
      </p:sp>
      <p:sp>
        <p:nvSpPr>
          <p:cNvPr id="180" name="Google Shape;180;p4"/>
          <p:cNvSpPr/>
          <p:nvPr/>
        </p:nvSpPr>
        <p:spPr>
          <a:xfrm>
            <a:off x="685800" y="1676400"/>
            <a:ext cx="7848600" cy="3862596"/>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Có 2 loại: </a:t>
            </a:r>
            <a:endParaRPr/>
          </a:p>
          <a:p>
            <a:pPr indent="-457200" lvl="0" marL="457200" marR="0" rtl="0" algn="just">
              <a:lnSpc>
                <a:spcPct val="115000"/>
              </a:lnSpc>
              <a:spcBef>
                <a:spcPts val="1440"/>
              </a:spcBef>
              <a:spcAft>
                <a:spcPts val="0"/>
              </a:spcAft>
              <a:buClr>
                <a:schemeClr val="lt1"/>
              </a:buClr>
              <a:buSzPts val="2400"/>
              <a:buFont typeface="Times New Roman"/>
              <a:buChar char="-"/>
            </a:pPr>
            <a:r>
              <a:rPr b="0" i="0" lang="en-US" sz="2400" u="none" cap="none" strike="noStrike">
                <a:solidFill>
                  <a:schemeClr val="lt1"/>
                </a:solidFill>
                <a:latin typeface="Times New Roman"/>
                <a:ea typeface="Times New Roman"/>
                <a:cs typeface="Times New Roman"/>
                <a:sym typeface="Times New Roman"/>
              </a:rPr>
              <a:t>Sỏi nguyên phát: sỏi được hình thành tại các ống mật trong hoặc ngoài gan, thường gặp ở các nước phương Đông như Việt Nam,… </a:t>
            </a:r>
            <a:endParaRPr/>
          </a:p>
          <a:p>
            <a:pPr indent="-304800" lvl="0" marL="457200" marR="0" rtl="0" algn="just">
              <a:lnSpc>
                <a:spcPct val="115000"/>
              </a:lnSpc>
              <a:spcBef>
                <a:spcPts val="1440"/>
              </a:spcBef>
              <a:spcAft>
                <a:spcPts val="0"/>
              </a:spcAft>
              <a:buClr>
                <a:schemeClr val="lt1"/>
              </a:buClr>
              <a:buSzPts val="2400"/>
              <a:buFont typeface="Arial"/>
              <a:buNone/>
            </a:pPr>
            <a:r>
              <a:t/>
            </a:r>
            <a:endParaRPr b="0" i="0" sz="2400" u="none" cap="none" strike="noStrike">
              <a:solidFill>
                <a:schemeClr val="lt1"/>
              </a:solidFill>
              <a:latin typeface="Times New Roman"/>
              <a:ea typeface="Times New Roman"/>
              <a:cs typeface="Times New Roman"/>
              <a:sym typeface="Times New Roman"/>
            </a:endParaRPr>
          </a:p>
          <a:p>
            <a:pPr indent="-457200" lvl="0" marL="457200" marR="0" rtl="0" algn="l">
              <a:spcBef>
                <a:spcPts val="1440"/>
              </a:spcBef>
              <a:spcAft>
                <a:spcPts val="0"/>
              </a:spcAft>
              <a:buClr>
                <a:schemeClr val="lt1"/>
              </a:buClr>
              <a:buSzPts val="2400"/>
              <a:buFont typeface="Times New Roman"/>
              <a:buChar char="-"/>
            </a:pPr>
            <a:r>
              <a:rPr b="0" i="0" lang="en-US" sz="2400" u="none" cap="none" strike="noStrike">
                <a:solidFill>
                  <a:schemeClr val="lt1"/>
                </a:solidFill>
                <a:latin typeface="Times New Roman"/>
                <a:ea typeface="Times New Roman"/>
                <a:cs typeface="Times New Roman"/>
                <a:sym typeface="Times New Roman"/>
              </a:rPr>
              <a:t>Sỏi thứ phát: sỏi được hình thành tại túi mật, sau đó di chú vào đường mật chính qua ống túi mật, thường gặp ở các nước phương Tây.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nvSpPr>
        <p:spPr>
          <a:xfrm>
            <a:off x="381000" y="381000"/>
            <a:ext cx="7848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C000"/>
                </a:solidFill>
                <a:latin typeface="Times New Roman"/>
                <a:ea typeface="Times New Roman"/>
                <a:cs typeface="Times New Roman"/>
                <a:sym typeface="Times New Roman"/>
              </a:rPr>
              <a:t>3.1.2.1 Mở OMC lấy sỏi, khâu kín OMC</a:t>
            </a:r>
            <a:endParaRPr/>
          </a:p>
        </p:txBody>
      </p:sp>
      <p:sp>
        <p:nvSpPr>
          <p:cNvPr id="419" name="Google Shape;419;p40"/>
          <p:cNvSpPr/>
          <p:nvPr/>
        </p:nvSpPr>
        <p:spPr>
          <a:xfrm>
            <a:off x="2335213" y="5715000"/>
            <a:ext cx="4625975" cy="661988"/>
          </a:xfrm>
          <a:prstGeom prst="rect">
            <a:avLst/>
          </a:prstGeom>
          <a:noFill/>
          <a:ln>
            <a:noFill/>
          </a:ln>
        </p:spPr>
        <p:txBody>
          <a:bodyPr anchorCtr="0" anchor="t" bIns="45700" lIns="91425" spcFirstLastPara="1" rIns="91425" wrap="square" tIns="45700">
            <a:spAutoFit/>
          </a:bodyPr>
          <a:lstStyle/>
          <a:p>
            <a:pPr indent="0" lvl="1" marL="11113" marR="0" rtl="0" algn="ctr">
              <a:lnSpc>
                <a:spcPct val="150000"/>
              </a:lnSpc>
              <a:spcBef>
                <a:spcPts val="0"/>
              </a:spcBef>
              <a:spcAft>
                <a:spcPts val="0"/>
              </a:spcAft>
              <a:buNone/>
            </a:pPr>
            <a:r>
              <a:rPr b="0" i="1" lang="en-US" sz="2800" u="none" cap="none" strike="noStrike">
                <a:solidFill>
                  <a:schemeClr val="lt1"/>
                </a:solidFill>
                <a:latin typeface="Times New Roman"/>
                <a:ea typeface="Times New Roman"/>
                <a:cs typeface="Times New Roman"/>
                <a:sym typeface="Times New Roman"/>
              </a:rPr>
              <a:t>Khâu kín OMC</a:t>
            </a:r>
            <a:endParaRPr/>
          </a:p>
        </p:txBody>
      </p:sp>
      <p:sp>
        <p:nvSpPr>
          <p:cNvPr id="420" name="Google Shape;420;p40"/>
          <p:cNvSpPr/>
          <p:nvPr/>
        </p:nvSpPr>
        <p:spPr>
          <a:xfrm>
            <a:off x="838200" y="1295400"/>
            <a:ext cx="7620000" cy="954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Điều kiện: đường mật không bị nhiễm khuẩn, chắc chắn hết sỏi, Oddi thông tốt.</a:t>
            </a:r>
            <a:endParaRPr sz="2800">
              <a:solidFill>
                <a:schemeClr val="lt1"/>
              </a:solidFill>
              <a:latin typeface="Arial"/>
              <a:ea typeface="Arial"/>
              <a:cs typeface="Arial"/>
              <a:sym typeface="Arial"/>
            </a:endParaRPr>
          </a:p>
        </p:txBody>
      </p:sp>
      <p:pic>
        <p:nvPicPr>
          <p:cNvPr id="421" name="Google Shape;421;p40"/>
          <p:cNvPicPr preferRelativeResize="0"/>
          <p:nvPr/>
        </p:nvPicPr>
        <p:blipFill rotWithShape="1">
          <a:blip r:embed="rId3">
            <a:alphaModFix/>
          </a:blip>
          <a:srcRect b="33727" l="41026" r="38064" t="43549"/>
          <a:stretch/>
        </p:blipFill>
        <p:spPr>
          <a:xfrm>
            <a:off x="2133600" y="2438400"/>
            <a:ext cx="4827588" cy="327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nvSpPr>
        <p:spPr>
          <a:xfrm>
            <a:off x="381000" y="381000"/>
            <a:ext cx="7848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C000"/>
                </a:solidFill>
                <a:latin typeface="Times New Roman"/>
                <a:ea typeface="Times New Roman"/>
                <a:cs typeface="Times New Roman"/>
                <a:sym typeface="Times New Roman"/>
              </a:rPr>
              <a:t>3.1.2.2 Mở OMC lấy sỏi dẫn lưu Kehr</a:t>
            </a:r>
            <a:endParaRPr/>
          </a:p>
        </p:txBody>
      </p:sp>
      <p:pic>
        <p:nvPicPr>
          <p:cNvPr id="427" name="Google Shape;427;p41"/>
          <p:cNvPicPr preferRelativeResize="0"/>
          <p:nvPr/>
        </p:nvPicPr>
        <p:blipFill rotWithShape="1">
          <a:blip r:embed="rId3">
            <a:alphaModFix/>
          </a:blip>
          <a:srcRect b="2959" l="2567" r="2295" t="4733"/>
          <a:stretch/>
        </p:blipFill>
        <p:spPr>
          <a:xfrm>
            <a:off x="619125" y="2744788"/>
            <a:ext cx="4384675" cy="2590800"/>
          </a:xfrm>
          <a:prstGeom prst="rect">
            <a:avLst/>
          </a:prstGeom>
          <a:noFill/>
          <a:ln>
            <a:noFill/>
          </a:ln>
        </p:spPr>
      </p:pic>
      <p:pic>
        <p:nvPicPr>
          <p:cNvPr id="428" name="Google Shape;428;p41"/>
          <p:cNvPicPr preferRelativeResize="0"/>
          <p:nvPr/>
        </p:nvPicPr>
        <p:blipFill rotWithShape="1">
          <a:blip r:embed="rId4">
            <a:alphaModFix/>
          </a:blip>
          <a:srcRect b="31200" l="39449" r="38193" t="42078"/>
          <a:stretch/>
        </p:blipFill>
        <p:spPr>
          <a:xfrm>
            <a:off x="5257800" y="2719388"/>
            <a:ext cx="3200400" cy="2590800"/>
          </a:xfrm>
          <a:prstGeom prst="rect">
            <a:avLst/>
          </a:prstGeom>
          <a:noFill/>
          <a:ln>
            <a:noFill/>
          </a:ln>
        </p:spPr>
      </p:pic>
      <p:sp>
        <p:nvSpPr>
          <p:cNvPr id="429" name="Google Shape;429;p41"/>
          <p:cNvSpPr/>
          <p:nvPr/>
        </p:nvSpPr>
        <p:spPr>
          <a:xfrm>
            <a:off x="619125" y="904875"/>
            <a:ext cx="8296275" cy="2384755"/>
          </a:xfrm>
          <a:prstGeom prst="rect">
            <a:avLst/>
          </a:prstGeom>
          <a:noFill/>
          <a:ln>
            <a:noFill/>
          </a:ln>
        </p:spPr>
        <p:txBody>
          <a:bodyPr anchorCtr="0" anchor="t" bIns="45700" lIns="91425" spcFirstLastPara="1" rIns="91425" wrap="square" tIns="45700">
            <a:spAutoFit/>
          </a:bodyPr>
          <a:lstStyle/>
          <a:p>
            <a:pPr indent="0" lvl="1" marL="11113" marR="0" rtl="0" algn="l">
              <a:lnSpc>
                <a:spcPct val="150000"/>
              </a:lnSpc>
              <a:spcBef>
                <a:spcPts val="0"/>
              </a:spcBef>
              <a:spcAft>
                <a:spcPts val="0"/>
              </a:spcAft>
              <a:buNone/>
            </a:pPr>
            <a:r>
              <a:rPr b="0" i="0" lang="en-US" sz="2800" u="none" cap="none" strike="noStrike">
                <a:solidFill>
                  <a:schemeClr val="lt1"/>
                </a:solidFill>
                <a:latin typeface="Times New Roman"/>
                <a:ea typeface="Times New Roman"/>
                <a:cs typeface="Times New Roman"/>
                <a:sym typeface="Times New Roman"/>
              </a:rPr>
              <a:t>- Khi không đủ điều kiện khâu kín OMC.</a:t>
            </a:r>
            <a:endParaRPr/>
          </a:p>
          <a:p>
            <a:pPr indent="0" lvl="1" marL="11113" marR="0" rtl="0" algn="l">
              <a:lnSpc>
                <a:spcPct val="150000"/>
              </a:lnSpc>
              <a:spcBef>
                <a:spcPts val="1400"/>
              </a:spcBef>
              <a:spcAft>
                <a:spcPts val="0"/>
              </a:spcAft>
              <a:buNone/>
            </a:pPr>
            <a:r>
              <a:rPr b="0" i="0" lang="en-US" sz="2800" u="none" cap="none" strike="noStrike">
                <a:solidFill>
                  <a:schemeClr val="lt1"/>
                </a:solidFill>
                <a:latin typeface="Times New Roman"/>
                <a:ea typeface="Times New Roman"/>
                <a:cs typeface="Times New Roman"/>
                <a:sym typeface="Times New Roman"/>
              </a:rPr>
              <a:t>- Lấy sỏi qua đường hầm Kehr sau 3 tuần nếu còn sỏi.</a:t>
            </a:r>
            <a:endParaRPr/>
          </a:p>
          <a:p>
            <a:pPr indent="0" lvl="1" marL="11113" marR="0" rtl="0" algn="l">
              <a:lnSpc>
                <a:spcPct val="150000"/>
              </a:lnSpc>
              <a:spcBef>
                <a:spcPts val="1400"/>
              </a:spcBef>
              <a:spcAft>
                <a:spcPts val="0"/>
              </a:spcAft>
              <a:buNone/>
            </a:pPr>
            <a:r>
              <a:t/>
            </a:r>
            <a:endParaRPr b="0" i="0" sz="2800" u="none" cap="none" strike="noStrike">
              <a:solidFill>
                <a:schemeClr val="lt1"/>
              </a:solidFill>
              <a:latin typeface="Times New Roman"/>
              <a:ea typeface="Times New Roman"/>
              <a:cs typeface="Times New Roman"/>
              <a:sym typeface="Times New Roman"/>
            </a:endParaRPr>
          </a:p>
        </p:txBody>
      </p:sp>
      <p:sp>
        <p:nvSpPr>
          <p:cNvPr id="430" name="Google Shape;430;p41"/>
          <p:cNvSpPr/>
          <p:nvPr/>
        </p:nvSpPr>
        <p:spPr>
          <a:xfrm>
            <a:off x="2232025" y="5562600"/>
            <a:ext cx="4625975" cy="661988"/>
          </a:xfrm>
          <a:prstGeom prst="rect">
            <a:avLst/>
          </a:prstGeom>
          <a:noFill/>
          <a:ln>
            <a:noFill/>
          </a:ln>
        </p:spPr>
        <p:txBody>
          <a:bodyPr anchorCtr="0" anchor="t" bIns="45700" lIns="91425" spcFirstLastPara="1" rIns="91425" wrap="square" tIns="45700">
            <a:spAutoFit/>
          </a:bodyPr>
          <a:lstStyle/>
          <a:p>
            <a:pPr indent="0" lvl="1" marL="11113" marR="0" rtl="0" algn="ctr">
              <a:lnSpc>
                <a:spcPct val="150000"/>
              </a:lnSpc>
              <a:spcBef>
                <a:spcPts val="0"/>
              </a:spcBef>
              <a:spcAft>
                <a:spcPts val="0"/>
              </a:spcAft>
              <a:buNone/>
            </a:pPr>
            <a:r>
              <a:rPr b="0" i="1" lang="en-US" sz="2800" u="none" cap="none" strike="noStrike">
                <a:solidFill>
                  <a:schemeClr val="lt1"/>
                </a:solidFill>
                <a:latin typeface="Times New Roman"/>
                <a:ea typeface="Times New Roman"/>
                <a:cs typeface="Times New Roman"/>
                <a:sym typeface="Times New Roman"/>
              </a:rPr>
              <a:t>Mở OMC dẫn lưu Kehr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p:nvPr/>
        </p:nvSpPr>
        <p:spPr>
          <a:xfrm>
            <a:off x="609600" y="1447800"/>
            <a:ext cx="7839075" cy="2815643"/>
          </a:xfrm>
          <a:prstGeom prst="rect">
            <a:avLst/>
          </a:prstGeom>
          <a:noFill/>
          <a:ln>
            <a:noFill/>
          </a:ln>
        </p:spPr>
        <p:txBody>
          <a:bodyPr anchorCtr="0" anchor="t" bIns="45700" lIns="91425" spcFirstLastPara="1" rIns="91425" wrap="square" tIns="45700">
            <a:spAutoFit/>
          </a:bodyPr>
          <a:lstStyle/>
          <a:p>
            <a:pPr indent="0" lvl="1" marL="11113" marR="0" rtl="0" algn="l">
              <a:lnSpc>
                <a:spcPct val="150000"/>
              </a:lnSpc>
              <a:spcBef>
                <a:spcPts val="0"/>
              </a:spcBef>
              <a:spcAft>
                <a:spcPts val="0"/>
              </a:spcAft>
              <a:buNone/>
            </a:pPr>
            <a:r>
              <a:rPr b="0" i="0" lang="en-US" sz="2800" u="none" cap="none" strike="noStrike">
                <a:solidFill>
                  <a:schemeClr val="lt1"/>
                </a:solidFill>
                <a:latin typeface="Times New Roman"/>
                <a:ea typeface="Times New Roman"/>
                <a:cs typeface="Times New Roman"/>
                <a:sym typeface="Times New Roman"/>
              </a:rPr>
              <a:t>- Ưu điểm: có thể lấy sỏi sót sau mổ qua đường hầm Kehr.</a:t>
            </a:r>
            <a:endParaRPr/>
          </a:p>
          <a:p>
            <a:pPr indent="0" lvl="1" marL="11113" marR="0" rtl="0" algn="l">
              <a:lnSpc>
                <a:spcPct val="150000"/>
              </a:lnSpc>
              <a:spcBef>
                <a:spcPts val="1400"/>
              </a:spcBef>
              <a:spcAft>
                <a:spcPts val="0"/>
              </a:spcAft>
              <a:buNone/>
            </a:pPr>
            <a:r>
              <a:rPr b="0" i="0" lang="en-US" sz="2800" u="none" cap="none" strike="noStrike">
                <a:solidFill>
                  <a:schemeClr val="lt1"/>
                </a:solidFill>
                <a:latin typeface="Times New Roman"/>
                <a:ea typeface="Times New Roman"/>
                <a:cs typeface="Times New Roman"/>
                <a:sym typeface="Times New Roman"/>
              </a:rPr>
              <a:t>- Khuyết điểm: các biến chứng liên quan đến ống dẫn lưu Kehr (tuột ống, rò mật chân ống dẫn lưu Kehr,…)</a:t>
            </a:r>
            <a:endParaRPr b="0" i="0" sz="2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nvSpPr>
        <p:spPr>
          <a:xfrm>
            <a:off x="469900" y="1143000"/>
            <a:ext cx="8458200" cy="16004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Nguyên tắc: 	</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Lấy sỏi đường mật chính qua ống túi mật (dùng dụng cụ hoặc ống soi đường mật để lấy sỏi) .</a:t>
            </a:r>
            <a:endParaRPr/>
          </a:p>
        </p:txBody>
      </p:sp>
      <p:sp>
        <p:nvSpPr>
          <p:cNvPr id="441" name="Google Shape;441;p43"/>
          <p:cNvSpPr txBox="1"/>
          <p:nvPr/>
        </p:nvSpPr>
        <p:spPr>
          <a:xfrm>
            <a:off x="381000" y="381000"/>
            <a:ext cx="8534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3.1.3 Lấy sỏi OMC qua ống túi mật</a:t>
            </a:r>
            <a:endParaRPr/>
          </a:p>
        </p:txBody>
      </p:sp>
      <p:pic>
        <p:nvPicPr>
          <p:cNvPr id="442" name="Google Shape;442;p43"/>
          <p:cNvPicPr preferRelativeResize="0"/>
          <p:nvPr/>
        </p:nvPicPr>
        <p:blipFill rotWithShape="1">
          <a:blip r:embed="rId3">
            <a:alphaModFix/>
          </a:blip>
          <a:srcRect b="15906" l="38489" r="29921" t="9697"/>
          <a:stretch/>
        </p:blipFill>
        <p:spPr>
          <a:xfrm rot="5400000">
            <a:off x="1781175" y="2452688"/>
            <a:ext cx="2228850" cy="4267200"/>
          </a:xfrm>
          <a:prstGeom prst="rect">
            <a:avLst/>
          </a:prstGeom>
          <a:noFill/>
          <a:ln>
            <a:noFill/>
          </a:ln>
        </p:spPr>
      </p:pic>
      <p:pic>
        <p:nvPicPr>
          <p:cNvPr descr="IMG_0319" id="443" name="Google Shape;443;p43"/>
          <p:cNvPicPr preferRelativeResize="0"/>
          <p:nvPr/>
        </p:nvPicPr>
        <p:blipFill rotWithShape="1">
          <a:blip r:embed="rId4">
            <a:alphaModFix/>
          </a:blip>
          <a:srcRect b="11815" l="2325" r="-2013" t="15120"/>
          <a:stretch/>
        </p:blipFill>
        <p:spPr>
          <a:xfrm>
            <a:off x="5410200" y="3486150"/>
            <a:ext cx="3124200" cy="2228850"/>
          </a:xfrm>
          <a:prstGeom prst="rect">
            <a:avLst/>
          </a:prstGeom>
          <a:noFill/>
          <a:ln>
            <a:noFill/>
          </a:ln>
        </p:spPr>
      </p:pic>
      <p:sp>
        <p:nvSpPr>
          <p:cNvPr id="444" name="Google Shape;444;p43"/>
          <p:cNvSpPr/>
          <p:nvPr/>
        </p:nvSpPr>
        <p:spPr>
          <a:xfrm>
            <a:off x="1392624" y="5808663"/>
            <a:ext cx="3005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Times New Roman"/>
                <a:ea typeface="Times New Roman"/>
                <a:cs typeface="Times New Roman"/>
                <a:sym typeface="Times New Roman"/>
              </a:rPr>
              <a:t>Lấy sỏi OMC qua ống túi mật</a:t>
            </a:r>
            <a:r>
              <a:rPr lang="en-US" sz="1800">
                <a:solidFill>
                  <a:schemeClr val="lt1"/>
                </a:solidFill>
                <a:latin typeface="Arial"/>
                <a:ea typeface="Arial"/>
                <a:cs typeface="Arial"/>
                <a:sym typeface="Arial"/>
              </a:rPr>
              <a:t> </a:t>
            </a:r>
            <a:endParaRPr/>
          </a:p>
        </p:txBody>
      </p:sp>
      <p:sp>
        <p:nvSpPr>
          <p:cNvPr id="445" name="Google Shape;445;p43"/>
          <p:cNvSpPr/>
          <p:nvPr/>
        </p:nvSpPr>
        <p:spPr>
          <a:xfrm>
            <a:off x="5956300" y="5808663"/>
            <a:ext cx="2032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Times New Roman"/>
                <a:ea typeface="Times New Roman"/>
                <a:cs typeface="Times New Roman"/>
                <a:sym typeface="Times New Roman"/>
              </a:rPr>
              <a:t>Ống soi đường mật</a:t>
            </a:r>
            <a:r>
              <a:rPr lang="en-US" sz="1800">
                <a:solidFill>
                  <a:schemeClr val="lt1"/>
                </a:solidFill>
                <a:latin typeface="Arial"/>
                <a:ea typeface="Arial"/>
                <a:cs typeface="Arial"/>
                <a:sym typeface="Arial"/>
              </a:rP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4"/>
          <p:cNvSpPr/>
          <p:nvPr/>
        </p:nvSpPr>
        <p:spPr>
          <a:xfrm>
            <a:off x="762000" y="1447800"/>
            <a:ext cx="7772400" cy="224676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Ưu điểm: Hậu phẫu nhẹ nhàng giống như PTNS cắt túi mật.</a:t>
            </a:r>
            <a:endParaRPr/>
          </a:p>
          <a:p>
            <a:pPr indent="-107950" lvl="0" marL="28575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285750" lvl="0" marL="28575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Khuyết điểm: Kỹ thuật khó, phải có dụng cụ chuyên dụng.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nvSpPr>
        <p:spPr>
          <a:xfrm>
            <a:off x="381000" y="381000"/>
            <a:ext cx="8534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3.1.4 Lấy sỏi qua da </a:t>
            </a:r>
            <a:endParaRPr/>
          </a:p>
        </p:txBody>
      </p:sp>
      <p:sp>
        <p:nvSpPr>
          <p:cNvPr id="456" name="Google Shape;456;p45"/>
          <p:cNvSpPr txBox="1"/>
          <p:nvPr/>
        </p:nvSpPr>
        <p:spPr>
          <a:xfrm>
            <a:off x="762000" y="1219200"/>
            <a:ext cx="7696200"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 Được chỉ định khi bệnh nhân không thể lấy sỏi bằng các phương pháp khác.</a:t>
            </a:r>
            <a:endParaRPr/>
          </a:p>
          <a:p>
            <a:pPr indent="0" lvl="0" marL="0" marR="0" rtl="0" algn="just">
              <a:spcBef>
                <a:spcPts val="1400"/>
              </a:spcBef>
              <a:spcAft>
                <a:spcPts val="0"/>
              </a:spcAft>
              <a:buNone/>
            </a:pPr>
            <a:r>
              <a:rPr lang="en-US" sz="2800">
                <a:solidFill>
                  <a:schemeClr val="lt1"/>
                </a:solidFill>
                <a:latin typeface="Times New Roman"/>
                <a:ea typeface="Times New Roman"/>
                <a:cs typeface="Times New Roman"/>
                <a:sym typeface="Times New Roman"/>
              </a:rPr>
              <a:t>- Nguyên tắc: lấy sỏi đường mật chính qua đường hầm dẫn lưu đường mật xuyên gan qua da (PTBD).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6"/>
          <p:cNvSpPr/>
          <p:nvPr/>
        </p:nvSpPr>
        <p:spPr>
          <a:xfrm>
            <a:off x="304800" y="4891088"/>
            <a:ext cx="4572000" cy="9223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Dẫn lưu đường mật xuyên gan qua da (PTBD)</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Ống dẫn lưu đường mật (mũi tên đen)</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Sỏi ống gan phải (mũi tên trắng)</a:t>
            </a:r>
            <a:r>
              <a:rPr lang="en-US" sz="1800">
                <a:solidFill>
                  <a:schemeClr val="lt1"/>
                </a:solidFill>
                <a:latin typeface="Arial"/>
                <a:ea typeface="Arial"/>
                <a:cs typeface="Arial"/>
                <a:sym typeface="Arial"/>
              </a:rPr>
              <a:t> </a:t>
            </a:r>
            <a:endParaRPr/>
          </a:p>
        </p:txBody>
      </p:sp>
      <p:pic>
        <p:nvPicPr>
          <p:cNvPr id="462" name="Google Shape;462;p46"/>
          <p:cNvPicPr preferRelativeResize="0"/>
          <p:nvPr/>
        </p:nvPicPr>
        <p:blipFill rotWithShape="1">
          <a:blip r:embed="rId3">
            <a:alphaModFix/>
          </a:blip>
          <a:srcRect b="0" l="0" r="0" t="0"/>
          <a:stretch/>
        </p:blipFill>
        <p:spPr>
          <a:xfrm>
            <a:off x="876300" y="1511300"/>
            <a:ext cx="3429000" cy="3048000"/>
          </a:xfrm>
          <a:prstGeom prst="rect">
            <a:avLst/>
          </a:prstGeom>
          <a:noFill/>
          <a:ln>
            <a:noFill/>
          </a:ln>
        </p:spPr>
      </p:pic>
      <p:sp>
        <p:nvSpPr>
          <p:cNvPr id="463" name="Google Shape;463;p46"/>
          <p:cNvSpPr/>
          <p:nvPr/>
        </p:nvSpPr>
        <p:spPr>
          <a:xfrm>
            <a:off x="4648200" y="4905375"/>
            <a:ext cx="45720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Sỏi đường mật trong gan </a:t>
            </a:r>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quan sát với máy soi đường mật</a:t>
            </a:r>
            <a:r>
              <a:rPr lang="en-US" sz="1800">
                <a:solidFill>
                  <a:schemeClr val="lt1"/>
                </a:solidFill>
                <a:latin typeface="Arial"/>
                <a:ea typeface="Arial"/>
                <a:cs typeface="Arial"/>
                <a:sym typeface="Arial"/>
              </a:rPr>
              <a:t> </a:t>
            </a:r>
            <a:endParaRPr/>
          </a:p>
        </p:txBody>
      </p:sp>
      <p:pic>
        <p:nvPicPr>
          <p:cNvPr id="464" name="Google Shape;464;p46"/>
          <p:cNvPicPr preferRelativeResize="0"/>
          <p:nvPr/>
        </p:nvPicPr>
        <p:blipFill rotWithShape="1">
          <a:blip r:embed="rId4">
            <a:alphaModFix/>
          </a:blip>
          <a:srcRect b="30360" l="39063" r="44772" t="47980"/>
          <a:stretch/>
        </p:blipFill>
        <p:spPr>
          <a:xfrm>
            <a:off x="4876800" y="1549400"/>
            <a:ext cx="4191000" cy="3086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7"/>
          <p:cNvSpPr txBox="1"/>
          <p:nvPr/>
        </p:nvSpPr>
        <p:spPr>
          <a:xfrm>
            <a:off x="381000" y="1219200"/>
            <a:ext cx="8077200" cy="5047536"/>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Ưu điểm: là phương pháp ít xâm hại.</a:t>
            </a:r>
            <a:endParaRPr/>
          </a:p>
          <a:p>
            <a:pPr indent="-279400" lvl="0" marL="457200" marR="0" rtl="0" algn="just">
              <a:spcBef>
                <a:spcPts val="1400"/>
              </a:spcBef>
              <a:spcAft>
                <a:spcPts val="0"/>
              </a:spcAft>
              <a:buClr>
                <a:schemeClr val="lt1"/>
              </a:buClr>
              <a:buSzPts val="2800"/>
              <a:buFont typeface="Noto Sans Symbols"/>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140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Khuyết điểm: Kỹ thuật thực hiện khó đòi hỏi người thực hiện phải quen với thủ thuật dẫn lưu đường mật xuyên gan qua da (PTBD), thời gian điều trị kéo dài.</a:t>
            </a:r>
            <a:endParaRPr/>
          </a:p>
          <a:p>
            <a:pPr indent="-279400" lvl="0" marL="457200" marR="0" rtl="0" algn="just">
              <a:spcBef>
                <a:spcPts val="1400"/>
              </a:spcBef>
              <a:spcAft>
                <a:spcPts val="0"/>
              </a:spcAft>
              <a:buClr>
                <a:schemeClr val="lt1"/>
              </a:buClr>
              <a:buSzPts val="2800"/>
              <a:buFont typeface="Noto Sans Symbols"/>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140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Biến chứng: chảy máu, rò mật, viêm phúc mạc mật.</a:t>
            </a:r>
            <a:endParaRPr/>
          </a:p>
          <a:p>
            <a:pPr indent="-279400" lvl="0" marL="457200" marR="0" rtl="0" algn="just">
              <a:spcBef>
                <a:spcPts val="1400"/>
              </a:spcBef>
              <a:spcAft>
                <a:spcPts val="0"/>
              </a:spcAft>
              <a:buClr>
                <a:schemeClr val="lt1"/>
              </a:buClr>
              <a:buSzPts val="2800"/>
              <a:buFont typeface="Noto Sans Symbols"/>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nvSpPr>
        <p:spPr>
          <a:xfrm>
            <a:off x="381000" y="381000"/>
            <a:ext cx="8534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3.1.5 Cắt gan </a:t>
            </a:r>
            <a:endParaRPr/>
          </a:p>
        </p:txBody>
      </p:sp>
      <p:sp>
        <p:nvSpPr>
          <p:cNvPr id="475" name="Google Shape;475;p48"/>
          <p:cNvSpPr txBox="1"/>
          <p:nvPr/>
        </p:nvSpPr>
        <p:spPr>
          <a:xfrm>
            <a:off x="762000" y="1219200"/>
            <a:ext cx="7696200" cy="28924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lt1"/>
              </a:buClr>
              <a:buSzPts val="2800"/>
              <a:buFont typeface="Noto Sans Symbols"/>
              <a:buNone/>
            </a:pPr>
            <a:r>
              <a:rPr lang="en-US" sz="2800">
                <a:solidFill>
                  <a:schemeClr val="lt1"/>
                </a:solidFill>
                <a:latin typeface="Times New Roman"/>
                <a:ea typeface="Times New Roman"/>
                <a:cs typeface="Times New Roman"/>
                <a:sym typeface="Times New Roman"/>
              </a:rPr>
              <a:t>Chỉ định: </a:t>
            </a:r>
            <a:endParaRPr/>
          </a:p>
          <a:p>
            <a:pPr indent="0" lvl="0" marL="0" marR="0" rtl="0" algn="just">
              <a:spcBef>
                <a:spcPts val="1400"/>
              </a:spcBef>
              <a:spcAft>
                <a:spcPts val="0"/>
              </a:spcAft>
              <a:buClr>
                <a:schemeClr val="lt1"/>
              </a:buClr>
              <a:buSzPts val="2800"/>
              <a:buFont typeface="Noto Sans Symbols"/>
              <a:buNone/>
            </a:pPr>
            <a:r>
              <a:rPr lang="en-US" sz="2800">
                <a:solidFill>
                  <a:schemeClr val="lt1"/>
                </a:solidFill>
                <a:latin typeface="Times New Roman"/>
                <a:ea typeface="Times New Roman"/>
                <a:cs typeface="Times New Roman"/>
                <a:sym typeface="Times New Roman"/>
              </a:rPr>
              <a:t>- Sỏi gây xơ, teo một vùng gan khu trú.</a:t>
            </a:r>
            <a:endParaRPr/>
          </a:p>
          <a:p>
            <a:pPr indent="0" lvl="0" marL="0" marR="0" rtl="0" algn="just">
              <a:spcBef>
                <a:spcPts val="1400"/>
              </a:spcBef>
              <a:spcAft>
                <a:spcPts val="0"/>
              </a:spcAft>
              <a:buClr>
                <a:schemeClr val="lt1"/>
              </a:buClr>
              <a:buSzPts val="2800"/>
              <a:buFont typeface="Noto Sans Symbols"/>
              <a:buNone/>
            </a:pPr>
            <a:r>
              <a:rPr lang="en-US" sz="2800">
                <a:solidFill>
                  <a:schemeClr val="lt1"/>
                </a:solidFill>
                <a:latin typeface="Times New Roman"/>
                <a:ea typeface="Times New Roman"/>
                <a:cs typeface="Times New Roman"/>
                <a:sym typeface="Times New Roman"/>
              </a:rPr>
              <a:t>- Sỏi quá nhiều thành hốc kèm hẹp các ống gan tương ứng.</a:t>
            </a:r>
            <a:endParaRPr/>
          </a:p>
          <a:p>
            <a:pPr indent="0" lvl="0" marL="0" marR="0" rtl="0" algn="just">
              <a:spcBef>
                <a:spcPts val="1400"/>
              </a:spcBef>
              <a:spcAft>
                <a:spcPts val="0"/>
              </a:spcAft>
              <a:buClr>
                <a:schemeClr val="lt1"/>
              </a:buClr>
              <a:buSzPts val="2800"/>
              <a:buFont typeface="Noto Sans Symbols"/>
              <a:buNone/>
            </a:pPr>
            <a:r>
              <a:rPr lang="en-US" sz="2800">
                <a:solidFill>
                  <a:schemeClr val="lt1"/>
                </a:solidFill>
                <a:latin typeface="Times New Roman"/>
                <a:ea typeface="Times New Roman"/>
                <a:cs typeface="Times New Roman"/>
                <a:sym typeface="Times New Roman"/>
              </a:rPr>
              <a:t>- Ung thư đường mật.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p:nvPr/>
        </p:nvSpPr>
        <p:spPr>
          <a:xfrm>
            <a:off x="2797175" y="5791200"/>
            <a:ext cx="370205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lt1"/>
                </a:solidFill>
                <a:latin typeface="Times New Roman"/>
                <a:ea typeface="Times New Roman"/>
                <a:cs typeface="Times New Roman"/>
                <a:sym typeface="Times New Roman"/>
              </a:rPr>
              <a:t>Cắt thuỳ trái gan do sỏi</a:t>
            </a:r>
            <a:r>
              <a:rPr lang="en-US" sz="2800">
                <a:solidFill>
                  <a:schemeClr val="lt1"/>
                </a:solidFill>
                <a:latin typeface="Arial"/>
                <a:ea typeface="Arial"/>
                <a:cs typeface="Arial"/>
                <a:sym typeface="Arial"/>
              </a:rPr>
              <a:t> </a:t>
            </a:r>
            <a:endParaRPr/>
          </a:p>
        </p:txBody>
      </p:sp>
      <p:pic>
        <p:nvPicPr>
          <p:cNvPr id="481" name="Google Shape;481;p49"/>
          <p:cNvPicPr preferRelativeResize="0"/>
          <p:nvPr/>
        </p:nvPicPr>
        <p:blipFill rotWithShape="1">
          <a:blip r:embed="rId3">
            <a:alphaModFix/>
          </a:blip>
          <a:srcRect b="16623" l="0" r="0" t="0"/>
          <a:stretch/>
        </p:blipFill>
        <p:spPr>
          <a:xfrm>
            <a:off x="2667000" y="1447800"/>
            <a:ext cx="3962400" cy="411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txBox="1"/>
          <p:nvPr/>
        </p:nvSpPr>
        <p:spPr>
          <a:xfrm>
            <a:off x="457200" y="533400"/>
            <a:ext cx="3886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none" cap="none" strike="noStrike">
                <a:solidFill>
                  <a:srgbClr val="FFFF00"/>
                </a:solidFill>
                <a:latin typeface="Times New Roman"/>
                <a:ea typeface="Times New Roman"/>
                <a:cs typeface="Times New Roman"/>
                <a:sym typeface="Times New Roman"/>
              </a:rPr>
              <a:t>2/ SINH HOÁ</a:t>
            </a:r>
            <a:endParaRPr/>
          </a:p>
        </p:txBody>
      </p:sp>
      <p:sp>
        <p:nvSpPr>
          <p:cNvPr id="186" name="Google Shape;186;p5"/>
          <p:cNvSpPr/>
          <p:nvPr/>
        </p:nvSpPr>
        <p:spPr>
          <a:xfrm>
            <a:off x="685800" y="1219200"/>
            <a:ext cx="7848600" cy="54809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en-US" sz="2800" u="none" cap="none" strike="noStrike">
                <a:solidFill>
                  <a:schemeClr val="lt1"/>
                </a:solidFill>
                <a:latin typeface="Times New Roman"/>
                <a:ea typeface="Times New Roman"/>
                <a:cs typeface="Times New Roman"/>
                <a:sym typeface="Times New Roman"/>
              </a:rPr>
              <a:t>Có 3 loại: </a:t>
            </a:r>
            <a:endParaRPr/>
          </a:p>
        </p:txBody>
      </p:sp>
      <p:pic>
        <p:nvPicPr>
          <p:cNvPr id="187" name="Google Shape;187;p5"/>
          <p:cNvPicPr preferRelativeResize="0"/>
          <p:nvPr/>
        </p:nvPicPr>
        <p:blipFill rotWithShape="1">
          <a:blip r:embed="rId3">
            <a:alphaModFix/>
          </a:blip>
          <a:srcRect b="0" l="0" r="0" t="0"/>
          <a:stretch/>
        </p:blipFill>
        <p:spPr>
          <a:xfrm>
            <a:off x="3352800" y="2475341"/>
            <a:ext cx="2514600" cy="2020459"/>
          </a:xfrm>
          <a:prstGeom prst="rect">
            <a:avLst/>
          </a:prstGeom>
          <a:noFill/>
          <a:ln>
            <a:noFill/>
          </a:ln>
        </p:spPr>
      </p:pic>
      <p:pic>
        <p:nvPicPr>
          <p:cNvPr id="188" name="Google Shape;188;p5"/>
          <p:cNvPicPr preferRelativeResize="0"/>
          <p:nvPr/>
        </p:nvPicPr>
        <p:blipFill rotWithShape="1">
          <a:blip r:embed="rId4">
            <a:alphaModFix/>
          </a:blip>
          <a:srcRect b="17734" l="10895" r="22927" t="27196"/>
          <a:stretch/>
        </p:blipFill>
        <p:spPr>
          <a:xfrm>
            <a:off x="6324600" y="2488788"/>
            <a:ext cx="2438400" cy="2007012"/>
          </a:xfrm>
          <a:prstGeom prst="rect">
            <a:avLst/>
          </a:prstGeom>
          <a:noFill/>
          <a:ln>
            <a:noFill/>
          </a:ln>
        </p:spPr>
      </p:pic>
      <p:sp>
        <p:nvSpPr>
          <p:cNvPr id="189" name="Google Shape;189;p5"/>
          <p:cNvSpPr/>
          <p:nvPr/>
        </p:nvSpPr>
        <p:spPr>
          <a:xfrm>
            <a:off x="609397" y="4643681"/>
            <a:ext cx="228620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800" u="none" cap="none" strike="noStrike">
                <a:solidFill>
                  <a:schemeClr val="lt1"/>
                </a:solidFill>
                <a:latin typeface="Times New Roman"/>
                <a:ea typeface="Times New Roman"/>
                <a:cs typeface="Times New Roman"/>
                <a:sym typeface="Times New Roman"/>
              </a:rPr>
              <a:t>Sỏi sắc tố đen</a:t>
            </a:r>
            <a:r>
              <a:rPr b="0" i="0" lang="en-US" sz="2800" u="none" cap="none" strike="noStrike">
                <a:solidFill>
                  <a:schemeClr val="lt1"/>
                </a:solidFill>
                <a:latin typeface="Arial"/>
                <a:ea typeface="Arial"/>
                <a:cs typeface="Arial"/>
                <a:sym typeface="Arial"/>
              </a:rPr>
              <a:t> </a:t>
            </a:r>
            <a:endParaRPr sz="2800">
              <a:solidFill>
                <a:schemeClr val="lt1"/>
              </a:solidFill>
              <a:latin typeface="Arial"/>
              <a:ea typeface="Arial"/>
              <a:cs typeface="Arial"/>
              <a:sym typeface="Arial"/>
            </a:endParaRPr>
          </a:p>
        </p:txBody>
      </p:sp>
      <p:sp>
        <p:nvSpPr>
          <p:cNvPr id="190" name="Google Shape;190;p5"/>
          <p:cNvSpPr/>
          <p:nvPr/>
        </p:nvSpPr>
        <p:spPr>
          <a:xfrm>
            <a:off x="3456579" y="4613217"/>
            <a:ext cx="230704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lt1"/>
                </a:solidFill>
                <a:latin typeface="Times New Roman"/>
                <a:ea typeface="Times New Roman"/>
                <a:cs typeface="Times New Roman"/>
                <a:sym typeface="Times New Roman"/>
              </a:rPr>
              <a:t>Sỏi sắc tố nâu</a:t>
            </a:r>
            <a:r>
              <a:rPr lang="en-US" sz="2800">
                <a:solidFill>
                  <a:schemeClr val="lt1"/>
                </a:solidFill>
                <a:latin typeface="Arial"/>
                <a:ea typeface="Arial"/>
                <a:cs typeface="Arial"/>
                <a:sym typeface="Arial"/>
              </a:rPr>
              <a:t> </a:t>
            </a:r>
            <a:endParaRPr sz="2800">
              <a:solidFill>
                <a:schemeClr val="lt1"/>
              </a:solidFill>
              <a:latin typeface="Arial"/>
              <a:ea typeface="Arial"/>
              <a:cs typeface="Arial"/>
              <a:sym typeface="Arial"/>
            </a:endParaRPr>
          </a:p>
        </p:txBody>
      </p:sp>
      <p:sp>
        <p:nvSpPr>
          <p:cNvPr id="191" name="Google Shape;191;p5"/>
          <p:cNvSpPr/>
          <p:nvPr/>
        </p:nvSpPr>
        <p:spPr>
          <a:xfrm>
            <a:off x="6338437" y="4613217"/>
            <a:ext cx="24107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lt1"/>
                </a:solidFill>
                <a:latin typeface="Times New Roman"/>
                <a:ea typeface="Times New Roman"/>
                <a:cs typeface="Times New Roman"/>
                <a:sym typeface="Times New Roman"/>
              </a:rPr>
              <a:t>Sỏi cholesterol</a:t>
            </a:r>
            <a:r>
              <a:rPr lang="en-US" sz="2800">
                <a:solidFill>
                  <a:schemeClr val="lt1"/>
                </a:solidFill>
                <a:latin typeface="Arial"/>
                <a:ea typeface="Arial"/>
                <a:cs typeface="Arial"/>
                <a:sym typeface="Arial"/>
              </a:rPr>
              <a:t> </a:t>
            </a:r>
            <a:endParaRPr sz="2800">
              <a:solidFill>
                <a:schemeClr val="lt1"/>
              </a:solidFill>
              <a:latin typeface="Arial"/>
              <a:ea typeface="Arial"/>
              <a:cs typeface="Arial"/>
              <a:sym typeface="Arial"/>
            </a:endParaRPr>
          </a:p>
        </p:txBody>
      </p:sp>
      <p:pic>
        <p:nvPicPr>
          <p:cNvPr id="192" name="Google Shape;192;p5"/>
          <p:cNvPicPr preferRelativeResize="0"/>
          <p:nvPr/>
        </p:nvPicPr>
        <p:blipFill rotWithShape="1">
          <a:blip r:embed="rId5">
            <a:alphaModFix/>
          </a:blip>
          <a:srcRect b="6070" l="32971" r="59957" t="89015"/>
          <a:stretch/>
        </p:blipFill>
        <p:spPr>
          <a:xfrm>
            <a:off x="472190" y="2475341"/>
            <a:ext cx="2423410" cy="202045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0"/>
          <p:cNvSpPr/>
          <p:nvPr/>
        </p:nvSpPr>
        <p:spPr>
          <a:xfrm>
            <a:off x="685800" y="1447800"/>
            <a:ext cx="7620000" cy="384810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Ưu điểm: tỷ lệ tái phát thấp, giải quyết triệt để các tổn thương đi kèm.</a:t>
            </a:r>
            <a:endParaRPr/>
          </a:p>
          <a:p>
            <a:pPr indent="-457200" lvl="0" marL="457200" marR="0" rtl="0" algn="just">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Khuyết điểm: là phẫu thuật lớn đòi hỏi phẫu thuật viên có kinh nghiệm.</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Biến chứng: có thể có các biến chứng như chảy máu, rò mật. </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nvSpPr>
        <p:spPr>
          <a:xfrm>
            <a:off x="609600" y="1676400"/>
            <a:ext cx="7834313" cy="20320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Lựa chọn phương pháp điều trị lấy sỏi tượng tự sỏi lần đầu. </a:t>
            </a:r>
            <a:endParaRPr/>
          </a:p>
          <a:p>
            <a:pPr indent="-342900" lvl="0" marL="342900" marR="0" rtl="0" algn="just">
              <a:spcBef>
                <a:spcPts val="140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Có thể thực hiện thêm các phương pháp phòng chống sỏi tái phát.</a:t>
            </a:r>
            <a:endParaRPr/>
          </a:p>
        </p:txBody>
      </p:sp>
      <p:sp>
        <p:nvSpPr>
          <p:cNvPr id="492" name="Google Shape;492;p51"/>
          <p:cNvSpPr txBox="1"/>
          <p:nvPr/>
        </p:nvSpPr>
        <p:spPr>
          <a:xfrm>
            <a:off x="395288" y="609600"/>
            <a:ext cx="38862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3.2/ SỎI TÁI PHÁT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nvSpPr>
        <p:spPr>
          <a:xfrm>
            <a:off x="609600" y="1133475"/>
            <a:ext cx="7834313" cy="461664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3 phương pháp thường sử dụng:</a:t>
            </a:r>
            <a:endParaRPr/>
          </a:p>
          <a:p>
            <a:pPr indent="-457200" lvl="0" marL="914400"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Làm mật - da bằng túi mật.</a:t>
            </a:r>
            <a:endParaRPr/>
          </a:p>
          <a:p>
            <a:pPr indent="-457200" lvl="0" marL="914400"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Làm mật - ruột - da bằng quai hỗng tràng.</a:t>
            </a:r>
            <a:endParaRPr/>
          </a:p>
          <a:p>
            <a:pPr indent="-457200" lvl="0" marL="914400" marR="0" rtl="0" algn="just">
              <a:spcBef>
                <a:spcPts val="140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Làm mật - ruột - da bằng quai ruột biệt lập.</a:t>
            </a:r>
            <a:endParaRPr/>
          </a:p>
          <a:p>
            <a:pPr indent="0" lvl="0" marL="457200" marR="0" rtl="0" algn="just">
              <a:spcBef>
                <a:spcPts val="1400"/>
              </a:spcBef>
              <a:spcAft>
                <a:spcPts val="0"/>
              </a:spcAft>
              <a:buNone/>
            </a:pPr>
            <a:r>
              <a:t/>
            </a:r>
            <a:endParaRPr sz="2800">
              <a:solidFill>
                <a:schemeClr val="lt1"/>
              </a:solidFill>
              <a:latin typeface="Times New Roman"/>
              <a:ea typeface="Times New Roman"/>
              <a:cs typeface="Times New Roman"/>
              <a:sym typeface="Times New Roman"/>
            </a:endParaRPr>
          </a:p>
          <a:p>
            <a:pPr indent="0" lvl="0" marL="14288" marR="0" rtl="0" algn="just">
              <a:spcBef>
                <a:spcPts val="1400"/>
              </a:spcBef>
              <a:spcAft>
                <a:spcPts val="0"/>
              </a:spcAft>
              <a:buNone/>
            </a:pPr>
            <a:r>
              <a:rPr lang="en-US" sz="2800">
                <a:solidFill>
                  <a:schemeClr val="lt1"/>
                </a:solidFill>
                <a:latin typeface="Times New Roman"/>
                <a:ea typeface="Times New Roman"/>
                <a:cs typeface="Times New Roman"/>
                <a:sym typeface="Times New Roman"/>
              </a:rPr>
              <a:t>Nguyên tắc: Tạo đường hầm bền vững giữa ống mật chủ và thành bụng để tiếp cận đường mật chính lấy sỏi tái phát mà không cần mổ lại.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3"/>
          <p:cNvSpPr/>
          <p:nvPr/>
        </p:nvSpPr>
        <p:spPr>
          <a:xfrm>
            <a:off x="742950" y="4267200"/>
            <a:ext cx="19812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Làm mật - da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bằng túi mật</a:t>
            </a:r>
            <a:endParaRPr sz="2000">
              <a:solidFill>
                <a:schemeClr val="lt1"/>
              </a:solidFill>
              <a:latin typeface="Times New Roman"/>
              <a:ea typeface="Times New Roman"/>
              <a:cs typeface="Times New Roman"/>
              <a:sym typeface="Times New Roman"/>
            </a:endParaRPr>
          </a:p>
        </p:txBody>
      </p:sp>
      <p:pic>
        <p:nvPicPr>
          <p:cNvPr id="503" name="Google Shape;503;p53"/>
          <p:cNvPicPr preferRelativeResize="0"/>
          <p:nvPr/>
        </p:nvPicPr>
        <p:blipFill rotWithShape="1">
          <a:blip r:embed="rId3">
            <a:alphaModFix/>
          </a:blip>
          <a:srcRect b="0" l="0" r="0" t="0"/>
          <a:stretch/>
        </p:blipFill>
        <p:spPr>
          <a:xfrm>
            <a:off x="533400" y="2141538"/>
            <a:ext cx="2400300" cy="1981200"/>
          </a:xfrm>
          <a:prstGeom prst="rect">
            <a:avLst/>
          </a:prstGeom>
          <a:noFill/>
          <a:ln>
            <a:noFill/>
          </a:ln>
        </p:spPr>
      </p:pic>
      <p:sp>
        <p:nvSpPr>
          <p:cNvPr id="504" name="Google Shape;504;p53"/>
          <p:cNvSpPr/>
          <p:nvPr/>
        </p:nvSpPr>
        <p:spPr>
          <a:xfrm>
            <a:off x="2362200" y="4267200"/>
            <a:ext cx="45720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Làm mật - ruột - da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bằng quai hỗng tràng</a:t>
            </a:r>
            <a:endParaRPr sz="2000">
              <a:solidFill>
                <a:schemeClr val="lt1"/>
              </a:solidFill>
              <a:latin typeface="Times New Roman"/>
              <a:ea typeface="Times New Roman"/>
              <a:cs typeface="Times New Roman"/>
              <a:sym typeface="Times New Roman"/>
            </a:endParaRPr>
          </a:p>
        </p:txBody>
      </p:sp>
      <p:pic>
        <p:nvPicPr>
          <p:cNvPr id="505" name="Google Shape;505;p53"/>
          <p:cNvPicPr preferRelativeResize="0"/>
          <p:nvPr/>
        </p:nvPicPr>
        <p:blipFill rotWithShape="1">
          <a:blip r:embed="rId4">
            <a:alphaModFix/>
          </a:blip>
          <a:srcRect b="0" l="0" r="0" t="0"/>
          <a:stretch/>
        </p:blipFill>
        <p:spPr>
          <a:xfrm>
            <a:off x="3771900" y="2154238"/>
            <a:ext cx="1752600" cy="1935162"/>
          </a:xfrm>
          <a:prstGeom prst="rect">
            <a:avLst/>
          </a:prstGeom>
          <a:noFill/>
          <a:ln>
            <a:noFill/>
          </a:ln>
        </p:spPr>
      </p:pic>
      <p:sp>
        <p:nvSpPr>
          <p:cNvPr id="506" name="Google Shape;506;p53"/>
          <p:cNvSpPr/>
          <p:nvPr/>
        </p:nvSpPr>
        <p:spPr>
          <a:xfrm>
            <a:off x="5181600" y="4267200"/>
            <a:ext cx="45720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Làm mật - ruột - da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bằng quai ruột biệt lập</a:t>
            </a:r>
            <a:endParaRPr sz="2000">
              <a:solidFill>
                <a:schemeClr val="lt1"/>
              </a:solidFill>
              <a:latin typeface="Times New Roman"/>
              <a:ea typeface="Times New Roman"/>
              <a:cs typeface="Times New Roman"/>
              <a:sym typeface="Times New Roman"/>
            </a:endParaRPr>
          </a:p>
        </p:txBody>
      </p:sp>
      <p:pic>
        <p:nvPicPr>
          <p:cNvPr id="507" name="Google Shape;507;p53"/>
          <p:cNvPicPr preferRelativeResize="0"/>
          <p:nvPr/>
        </p:nvPicPr>
        <p:blipFill rotWithShape="1">
          <a:blip r:embed="rId5">
            <a:alphaModFix/>
          </a:blip>
          <a:srcRect b="0" l="0" r="0" t="0"/>
          <a:stretch/>
        </p:blipFill>
        <p:spPr>
          <a:xfrm>
            <a:off x="5951538" y="2154238"/>
            <a:ext cx="2811462" cy="19351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4"/>
          <p:cNvSpPr txBox="1"/>
          <p:nvPr/>
        </p:nvSpPr>
        <p:spPr>
          <a:xfrm>
            <a:off x="577850" y="1720850"/>
            <a:ext cx="7834313" cy="13858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400"/>
              <a:buFont typeface="Noto Sans Symbols"/>
              <a:buChar char="📫"/>
            </a:pPr>
            <a:r>
              <a:rPr lang="en-US" sz="2400">
                <a:solidFill>
                  <a:schemeClr val="lt1"/>
                </a:solidFill>
                <a:latin typeface="Times New Roman"/>
                <a:ea typeface="Times New Roman"/>
                <a:cs typeface="Times New Roman"/>
                <a:sym typeface="Times New Roman"/>
              </a:rPr>
              <a:t>Dùng ống soi đường mật lấy sỏi qua đường hầm Kehr.</a:t>
            </a:r>
            <a:endParaRPr/>
          </a:p>
          <a:p>
            <a:pPr indent="-342900" lvl="0" marL="342900" marR="0" rtl="0" algn="just">
              <a:spcBef>
                <a:spcPts val="1200"/>
              </a:spcBef>
              <a:spcAft>
                <a:spcPts val="0"/>
              </a:spcAft>
              <a:buClr>
                <a:schemeClr val="lt1"/>
              </a:buClr>
              <a:buSzPts val="2400"/>
              <a:buFont typeface="Noto Sans Symbols"/>
              <a:buChar char="📫"/>
            </a:pPr>
            <a:r>
              <a:rPr lang="en-US" sz="2400">
                <a:solidFill>
                  <a:schemeClr val="lt1"/>
                </a:solidFill>
                <a:latin typeface="Times New Roman"/>
                <a:ea typeface="Times New Roman"/>
                <a:cs typeface="Times New Roman"/>
                <a:sym typeface="Times New Roman"/>
              </a:rPr>
              <a:t>Rút ống dẫn lưu khi: nội soi đường mật lấy hết sỏi, X quang đường mật và siêu âm bụng sạch sỏi. </a:t>
            </a:r>
            <a:endParaRPr/>
          </a:p>
        </p:txBody>
      </p:sp>
      <p:sp>
        <p:nvSpPr>
          <p:cNvPr id="513" name="Google Shape;513;p54"/>
          <p:cNvSpPr txBox="1"/>
          <p:nvPr/>
        </p:nvSpPr>
        <p:spPr>
          <a:xfrm>
            <a:off x="381000" y="392113"/>
            <a:ext cx="6996113"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3.3/ ĐIỀU TRỊ SÓT SỎI SAU MỔ</a:t>
            </a:r>
            <a:endParaRPr/>
          </a:p>
        </p:txBody>
      </p:sp>
      <p:sp>
        <p:nvSpPr>
          <p:cNvPr id="514" name="Google Shape;514;p54"/>
          <p:cNvSpPr txBox="1"/>
          <p:nvPr/>
        </p:nvSpPr>
        <p:spPr>
          <a:xfrm>
            <a:off x="838200" y="1039813"/>
            <a:ext cx="4648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3.3.1 Còn ống dẫn lưu Kehr </a:t>
            </a:r>
            <a:endParaRPr/>
          </a:p>
        </p:txBody>
      </p:sp>
      <p:sp>
        <p:nvSpPr>
          <p:cNvPr id="515" name="Google Shape;515;p54"/>
          <p:cNvSpPr/>
          <p:nvPr/>
        </p:nvSpPr>
        <p:spPr>
          <a:xfrm>
            <a:off x="2209800" y="5743575"/>
            <a:ext cx="45720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Sỏi gan 2 bên/ chụp X quang đường mật qua dẫn lưu Kehr</a:t>
            </a:r>
            <a:r>
              <a:rPr lang="en-US" sz="1800">
                <a:solidFill>
                  <a:schemeClr val="lt1"/>
                </a:solidFill>
                <a:latin typeface="Arial"/>
                <a:ea typeface="Arial"/>
                <a:cs typeface="Arial"/>
                <a:sym typeface="Arial"/>
              </a:rPr>
              <a:t> </a:t>
            </a:r>
            <a:endParaRPr/>
          </a:p>
        </p:txBody>
      </p:sp>
      <p:pic>
        <p:nvPicPr>
          <p:cNvPr id="516" name="Google Shape;516;p54"/>
          <p:cNvPicPr preferRelativeResize="0"/>
          <p:nvPr/>
        </p:nvPicPr>
        <p:blipFill rotWithShape="1">
          <a:blip r:embed="rId3">
            <a:alphaModFix/>
          </a:blip>
          <a:srcRect b="19150" l="17021" r="38818" t="5820"/>
          <a:stretch/>
        </p:blipFill>
        <p:spPr>
          <a:xfrm>
            <a:off x="3048000" y="3319463"/>
            <a:ext cx="2667000" cy="24114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nvSpPr>
        <p:spPr>
          <a:xfrm>
            <a:off x="838200" y="1905000"/>
            <a:ext cx="7834313" cy="5238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Điều trị giống sỏi đường mật chính tái phát. </a:t>
            </a:r>
            <a:endParaRPr/>
          </a:p>
        </p:txBody>
      </p:sp>
      <p:sp>
        <p:nvSpPr>
          <p:cNvPr id="522" name="Google Shape;522;p55"/>
          <p:cNvSpPr txBox="1"/>
          <p:nvPr/>
        </p:nvSpPr>
        <p:spPr>
          <a:xfrm>
            <a:off x="838200" y="1039813"/>
            <a:ext cx="62484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3.3.2 Không còn ống dẫn lưu Kehr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6"/>
          <p:cNvSpPr txBox="1"/>
          <p:nvPr>
            <p:ph idx="4294967295" type="title"/>
          </p:nvPr>
        </p:nvSpPr>
        <p:spPr>
          <a:xfrm>
            <a:off x="419342" y="408405"/>
            <a:ext cx="7162800" cy="654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sz="2800">
                <a:solidFill>
                  <a:srgbClr val="FFFF00"/>
                </a:solidFill>
                <a:latin typeface="Times New Roman"/>
                <a:ea typeface="Times New Roman"/>
                <a:cs typeface="Times New Roman"/>
                <a:sym typeface="Times New Roman"/>
              </a:rPr>
              <a:t>4/ ĐIỀU TRỊ BIẾN CHỨNG</a:t>
            </a:r>
            <a:endParaRPr b="1" i="1" sz="2800">
              <a:solidFill>
                <a:srgbClr val="FFFF00"/>
              </a:solidFill>
              <a:latin typeface="Times New Roman"/>
              <a:ea typeface="Times New Roman"/>
              <a:cs typeface="Times New Roman"/>
              <a:sym typeface="Times New Roman"/>
            </a:endParaRPr>
          </a:p>
        </p:txBody>
      </p:sp>
      <p:sp>
        <p:nvSpPr>
          <p:cNvPr id="528" name="Google Shape;528;p56"/>
          <p:cNvSpPr txBox="1"/>
          <p:nvPr/>
        </p:nvSpPr>
        <p:spPr>
          <a:xfrm>
            <a:off x="807786" y="2114293"/>
            <a:ext cx="560045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4.1.1 Nguyên tắc điều trị</a:t>
            </a:r>
            <a:endParaRPr/>
          </a:p>
        </p:txBody>
      </p:sp>
      <p:sp>
        <p:nvSpPr>
          <p:cNvPr id="529" name="Google Shape;529;p56"/>
          <p:cNvSpPr/>
          <p:nvPr/>
        </p:nvSpPr>
        <p:spPr>
          <a:xfrm>
            <a:off x="807786" y="2971800"/>
            <a:ext cx="7848600" cy="257326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Kháng sinh.</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Hồi sức, nâng đỡ tổng trạng.</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Dẫn lưu đường mật.</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Điều trị nguyên nhân gây viêm đường mật.</a:t>
            </a:r>
            <a:endParaRPr sz="2800">
              <a:solidFill>
                <a:schemeClr val="lt1"/>
              </a:solidFill>
              <a:latin typeface="Times New Roman"/>
              <a:ea typeface="Times New Roman"/>
              <a:cs typeface="Times New Roman"/>
              <a:sym typeface="Times New Roman"/>
            </a:endParaRPr>
          </a:p>
        </p:txBody>
      </p:sp>
      <p:sp>
        <p:nvSpPr>
          <p:cNvPr id="530" name="Google Shape;530;p56"/>
          <p:cNvSpPr txBox="1"/>
          <p:nvPr/>
        </p:nvSpPr>
        <p:spPr>
          <a:xfrm>
            <a:off x="609600" y="1232902"/>
            <a:ext cx="7162800" cy="654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4.1/ BIẾN CHỨNG VIÊM ĐƯỜNG MẬT CẤP</a:t>
            </a:r>
            <a:endParaRPr b="1" i="1" sz="2800">
              <a:solidFill>
                <a:srgbClr val="00B050"/>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7"/>
          <p:cNvSpPr txBox="1"/>
          <p:nvPr/>
        </p:nvSpPr>
        <p:spPr>
          <a:xfrm>
            <a:off x="438944" y="494469"/>
            <a:ext cx="832405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4.1.2 Phác đồ xử trí viêm đường mật cấp theo Tokyo Guidelines 2018</a:t>
            </a:r>
            <a:endParaRPr/>
          </a:p>
        </p:txBody>
      </p:sp>
      <p:grpSp>
        <p:nvGrpSpPr>
          <p:cNvPr id="536" name="Google Shape;536;p57"/>
          <p:cNvGrpSpPr/>
          <p:nvPr/>
        </p:nvGrpSpPr>
        <p:grpSpPr>
          <a:xfrm>
            <a:off x="762000" y="1693863"/>
            <a:ext cx="7391399" cy="3998912"/>
            <a:chOff x="-119353" y="0"/>
            <a:chExt cx="5788631" cy="2984597"/>
          </a:xfrm>
        </p:grpSpPr>
        <p:grpSp>
          <p:nvGrpSpPr>
            <p:cNvPr id="537" name="Google Shape;537;p57"/>
            <p:cNvGrpSpPr/>
            <p:nvPr/>
          </p:nvGrpSpPr>
          <p:grpSpPr>
            <a:xfrm>
              <a:off x="-119353" y="0"/>
              <a:ext cx="5788631" cy="2984597"/>
              <a:chOff x="-129324" y="-1"/>
              <a:chExt cx="6272214" cy="2977658"/>
            </a:xfrm>
          </p:grpSpPr>
          <p:grpSp>
            <p:nvGrpSpPr>
              <p:cNvPr id="538" name="Google Shape;538;p57"/>
              <p:cNvGrpSpPr/>
              <p:nvPr/>
            </p:nvGrpSpPr>
            <p:grpSpPr>
              <a:xfrm>
                <a:off x="-129324" y="-1"/>
                <a:ext cx="6272214" cy="2977658"/>
                <a:chOff x="-127521" y="-1"/>
                <a:chExt cx="6184784" cy="2788281"/>
              </a:xfrm>
            </p:grpSpPr>
            <p:grpSp>
              <p:nvGrpSpPr>
                <p:cNvPr id="539" name="Google Shape;539;p57"/>
                <p:cNvGrpSpPr/>
                <p:nvPr/>
              </p:nvGrpSpPr>
              <p:grpSpPr>
                <a:xfrm>
                  <a:off x="-127521" y="-1"/>
                  <a:ext cx="6184784" cy="2788281"/>
                  <a:chOff x="-11575" y="0"/>
                  <a:chExt cx="6151508" cy="2788301"/>
                </a:xfrm>
              </p:grpSpPr>
              <p:sp>
                <p:nvSpPr>
                  <p:cNvPr id="540" name="Google Shape;540;p57"/>
                  <p:cNvSpPr/>
                  <p:nvPr/>
                </p:nvSpPr>
                <p:spPr>
                  <a:xfrm>
                    <a:off x="115260" y="405636"/>
                    <a:ext cx="808424" cy="442645"/>
                  </a:xfrm>
                  <a:custGeom>
                    <a:rect b="b" l="l" r="r" t="t"/>
                    <a:pathLst>
                      <a:path extrusionOk="0" h="488" w="961">
                        <a:moveTo>
                          <a:pt x="879" y="0"/>
                        </a:moveTo>
                        <a:lnTo>
                          <a:pt x="81" y="0"/>
                        </a:lnTo>
                        <a:lnTo>
                          <a:pt x="49" y="6"/>
                        </a:lnTo>
                        <a:lnTo>
                          <a:pt x="24" y="24"/>
                        </a:lnTo>
                        <a:lnTo>
                          <a:pt x="6" y="50"/>
                        </a:lnTo>
                        <a:lnTo>
                          <a:pt x="0" y="81"/>
                        </a:lnTo>
                        <a:lnTo>
                          <a:pt x="0" y="406"/>
                        </a:lnTo>
                        <a:lnTo>
                          <a:pt x="6" y="438"/>
                        </a:lnTo>
                        <a:lnTo>
                          <a:pt x="24" y="464"/>
                        </a:lnTo>
                        <a:lnTo>
                          <a:pt x="49" y="481"/>
                        </a:lnTo>
                        <a:lnTo>
                          <a:pt x="81" y="487"/>
                        </a:lnTo>
                        <a:lnTo>
                          <a:pt x="879" y="487"/>
                        </a:lnTo>
                        <a:lnTo>
                          <a:pt x="911" y="481"/>
                        </a:lnTo>
                        <a:lnTo>
                          <a:pt x="936" y="464"/>
                        </a:lnTo>
                        <a:lnTo>
                          <a:pt x="954" y="438"/>
                        </a:lnTo>
                        <a:lnTo>
                          <a:pt x="960" y="406"/>
                        </a:lnTo>
                        <a:lnTo>
                          <a:pt x="960" y="81"/>
                        </a:lnTo>
                        <a:lnTo>
                          <a:pt x="954" y="50"/>
                        </a:lnTo>
                        <a:lnTo>
                          <a:pt x="936" y="24"/>
                        </a:lnTo>
                        <a:lnTo>
                          <a:pt x="911" y="6"/>
                        </a:lnTo>
                        <a:lnTo>
                          <a:pt x="879" y="0"/>
                        </a:lnTo>
                        <a:close/>
                      </a:path>
                    </a:pathLst>
                  </a:custGeom>
                  <a:solidFill>
                    <a:srgbClr val="C050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1" name="Google Shape;541;p57"/>
                  <p:cNvSpPr/>
                  <p:nvPr/>
                </p:nvSpPr>
                <p:spPr>
                  <a:xfrm>
                    <a:off x="115260" y="405636"/>
                    <a:ext cx="808424" cy="442645"/>
                  </a:xfrm>
                  <a:custGeom>
                    <a:rect b="b" l="l" r="r" t="t"/>
                    <a:pathLst>
                      <a:path extrusionOk="0" h="488" w="961">
                        <a:moveTo>
                          <a:pt x="0" y="81"/>
                        </a:moveTo>
                        <a:lnTo>
                          <a:pt x="6" y="50"/>
                        </a:lnTo>
                        <a:lnTo>
                          <a:pt x="24" y="24"/>
                        </a:lnTo>
                        <a:lnTo>
                          <a:pt x="49" y="6"/>
                        </a:lnTo>
                        <a:lnTo>
                          <a:pt x="81" y="0"/>
                        </a:lnTo>
                        <a:lnTo>
                          <a:pt x="879" y="0"/>
                        </a:lnTo>
                        <a:lnTo>
                          <a:pt x="911" y="6"/>
                        </a:lnTo>
                        <a:lnTo>
                          <a:pt x="936" y="24"/>
                        </a:lnTo>
                        <a:lnTo>
                          <a:pt x="954" y="50"/>
                        </a:lnTo>
                        <a:lnTo>
                          <a:pt x="960" y="81"/>
                        </a:lnTo>
                        <a:lnTo>
                          <a:pt x="960" y="406"/>
                        </a:lnTo>
                        <a:lnTo>
                          <a:pt x="954" y="438"/>
                        </a:lnTo>
                        <a:lnTo>
                          <a:pt x="936" y="464"/>
                        </a:lnTo>
                        <a:lnTo>
                          <a:pt x="911" y="481"/>
                        </a:lnTo>
                        <a:lnTo>
                          <a:pt x="879" y="487"/>
                        </a:lnTo>
                        <a:lnTo>
                          <a:pt x="81" y="487"/>
                        </a:lnTo>
                        <a:lnTo>
                          <a:pt x="49" y="481"/>
                        </a:lnTo>
                        <a:lnTo>
                          <a:pt x="24" y="464"/>
                        </a:lnTo>
                        <a:lnTo>
                          <a:pt x="6" y="438"/>
                        </a:lnTo>
                        <a:lnTo>
                          <a:pt x="0" y="406"/>
                        </a:lnTo>
                        <a:lnTo>
                          <a:pt x="0" y="81"/>
                        </a:lnTo>
                        <a:close/>
                      </a:path>
                    </a:pathLst>
                  </a:custGeom>
                  <a:noFill/>
                  <a:ln cap="flat" cmpd="sng" w="15000">
                    <a:solidFill>
                      <a:srgbClr val="99999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Times New Roman"/>
                        <a:ea typeface="Times New Roman"/>
                        <a:cs typeface="Times New Roman"/>
                        <a:sym typeface="Times New Roman"/>
                      </a:rPr>
                      <a:t>Độ I</a:t>
                    </a:r>
                    <a:endParaRPr sz="1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rgbClr val="FFFFFF"/>
                        </a:solidFill>
                        <a:latin typeface="Times New Roman"/>
                        <a:ea typeface="Times New Roman"/>
                        <a:cs typeface="Times New Roman"/>
                        <a:sym typeface="Times New Roman"/>
                      </a:rPr>
                      <a:t>(Nhẹ)</a:t>
                    </a:r>
                    <a:endParaRPr sz="1400">
                      <a:solidFill>
                        <a:schemeClr val="lt1"/>
                      </a:solidFill>
                      <a:latin typeface="Times New Roman"/>
                      <a:ea typeface="Times New Roman"/>
                      <a:cs typeface="Times New Roman"/>
                      <a:sym typeface="Times New Roman"/>
                    </a:endParaRPr>
                  </a:p>
                </p:txBody>
              </p:sp>
              <p:sp>
                <p:nvSpPr>
                  <p:cNvPr id="542" name="Google Shape;542;p57"/>
                  <p:cNvSpPr/>
                  <p:nvPr/>
                </p:nvSpPr>
                <p:spPr>
                  <a:xfrm>
                    <a:off x="1505667" y="330009"/>
                    <a:ext cx="1222608" cy="528816"/>
                  </a:xfrm>
                  <a:custGeom>
                    <a:rect b="b" l="l" r="r" t="t"/>
                    <a:pathLst>
                      <a:path extrusionOk="0" h="656" w="1272">
                        <a:moveTo>
                          <a:pt x="0" y="110"/>
                        </a:moveTo>
                        <a:lnTo>
                          <a:pt x="8" y="67"/>
                        </a:lnTo>
                        <a:lnTo>
                          <a:pt x="32" y="32"/>
                        </a:lnTo>
                        <a:lnTo>
                          <a:pt x="66" y="9"/>
                        </a:lnTo>
                        <a:lnTo>
                          <a:pt x="109" y="0"/>
                        </a:lnTo>
                        <a:lnTo>
                          <a:pt x="1162" y="0"/>
                        </a:lnTo>
                        <a:lnTo>
                          <a:pt x="1204" y="9"/>
                        </a:lnTo>
                        <a:lnTo>
                          <a:pt x="1239" y="32"/>
                        </a:lnTo>
                        <a:lnTo>
                          <a:pt x="1262" y="67"/>
                        </a:lnTo>
                        <a:lnTo>
                          <a:pt x="1271" y="110"/>
                        </a:lnTo>
                        <a:lnTo>
                          <a:pt x="1271" y="546"/>
                        </a:lnTo>
                        <a:lnTo>
                          <a:pt x="1262" y="589"/>
                        </a:lnTo>
                        <a:lnTo>
                          <a:pt x="1239" y="623"/>
                        </a:lnTo>
                        <a:lnTo>
                          <a:pt x="1204" y="647"/>
                        </a:lnTo>
                        <a:lnTo>
                          <a:pt x="1162" y="655"/>
                        </a:lnTo>
                        <a:lnTo>
                          <a:pt x="109" y="655"/>
                        </a:lnTo>
                        <a:lnTo>
                          <a:pt x="66" y="647"/>
                        </a:lnTo>
                        <a:lnTo>
                          <a:pt x="32" y="623"/>
                        </a:lnTo>
                        <a:lnTo>
                          <a:pt x="8" y="589"/>
                        </a:lnTo>
                        <a:lnTo>
                          <a:pt x="0" y="546"/>
                        </a:lnTo>
                        <a:lnTo>
                          <a:pt x="0" y="110"/>
                        </a:lnTo>
                        <a:close/>
                      </a:path>
                    </a:pathLst>
                  </a:custGeom>
                  <a:noFill/>
                  <a:ln cap="flat" cmpd="sng" w="150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Kháng sinh</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Nâng đỡ tổng trạng</a:t>
                    </a:r>
                    <a:endParaRPr sz="1400">
                      <a:solidFill>
                        <a:schemeClr val="lt1"/>
                      </a:solidFill>
                      <a:latin typeface="Times New Roman"/>
                      <a:ea typeface="Times New Roman"/>
                      <a:cs typeface="Times New Roman"/>
                      <a:sym typeface="Times New Roman"/>
                    </a:endParaRPr>
                  </a:p>
                </p:txBody>
              </p:sp>
              <p:sp>
                <p:nvSpPr>
                  <p:cNvPr id="543" name="Google Shape;543;p57"/>
                  <p:cNvSpPr/>
                  <p:nvPr/>
                </p:nvSpPr>
                <p:spPr>
                  <a:xfrm>
                    <a:off x="3348218" y="27500"/>
                    <a:ext cx="980393" cy="539700"/>
                  </a:xfrm>
                  <a:custGeom>
                    <a:rect b="b" l="l" r="r" t="t"/>
                    <a:pathLst>
                      <a:path extrusionOk="0" h="483" w="1020">
                        <a:moveTo>
                          <a:pt x="0" y="81"/>
                        </a:moveTo>
                        <a:lnTo>
                          <a:pt x="6" y="49"/>
                        </a:lnTo>
                        <a:lnTo>
                          <a:pt x="24" y="24"/>
                        </a:lnTo>
                        <a:lnTo>
                          <a:pt x="49" y="7"/>
                        </a:lnTo>
                        <a:lnTo>
                          <a:pt x="80" y="0"/>
                        </a:lnTo>
                        <a:lnTo>
                          <a:pt x="939" y="0"/>
                        </a:lnTo>
                        <a:lnTo>
                          <a:pt x="970" y="7"/>
                        </a:lnTo>
                        <a:lnTo>
                          <a:pt x="996" y="24"/>
                        </a:lnTo>
                        <a:lnTo>
                          <a:pt x="1013" y="49"/>
                        </a:lnTo>
                        <a:lnTo>
                          <a:pt x="1019" y="81"/>
                        </a:lnTo>
                        <a:lnTo>
                          <a:pt x="1019" y="402"/>
                        </a:lnTo>
                        <a:lnTo>
                          <a:pt x="1013" y="434"/>
                        </a:lnTo>
                        <a:lnTo>
                          <a:pt x="996" y="459"/>
                        </a:lnTo>
                        <a:lnTo>
                          <a:pt x="970" y="477"/>
                        </a:lnTo>
                        <a:lnTo>
                          <a:pt x="939" y="483"/>
                        </a:lnTo>
                        <a:lnTo>
                          <a:pt x="80" y="483"/>
                        </a:lnTo>
                        <a:lnTo>
                          <a:pt x="49" y="477"/>
                        </a:lnTo>
                        <a:lnTo>
                          <a:pt x="24" y="459"/>
                        </a:lnTo>
                        <a:lnTo>
                          <a:pt x="6" y="434"/>
                        </a:lnTo>
                        <a:lnTo>
                          <a:pt x="0" y="402"/>
                        </a:lnTo>
                        <a:lnTo>
                          <a:pt x="0" y="81"/>
                        </a:lnTo>
                        <a:close/>
                      </a:path>
                    </a:pathLst>
                  </a:custGeom>
                  <a:noFill/>
                  <a:ln cap="flat" cmpd="sng" w="150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Hoàn thành kháng sinh điều trị</a:t>
                    </a:r>
                    <a:endParaRPr/>
                  </a:p>
                </p:txBody>
              </p:sp>
              <p:sp>
                <p:nvSpPr>
                  <p:cNvPr id="544" name="Google Shape;544;p57"/>
                  <p:cNvSpPr/>
                  <p:nvPr/>
                </p:nvSpPr>
                <p:spPr>
                  <a:xfrm>
                    <a:off x="4785132" y="0"/>
                    <a:ext cx="1354801" cy="2788301"/>
                  </a:xfrm>
                  <a:custGeom>
                    <a:rect b="b" l="l" r="r" t="t"/>
                    <a:pathLst>
                      <a:path extrusionOk="0" h="3074" w="1764">
                        <a:moveTo>
                          <a:pt x="0" y="294"/>
                        </a:moveTo>
                        <a:lnTo>
                          <a:pt x="11" y="215"/>
                        </a:lnTo>
                        <a:lnTo>
                          <a:pt x="40" y="145"/>
                        </a:lnTo>
                        <a:lnTo>
                          <a:pt x="86" y="86"/>
                        </a:lnTo>
                        <a:lnTo>
                          <a:pt x="146" y="40"/>
                        </a:lnTo>
                        <a:lnTo>
                          <a:pt x="216" y="10"/>
                        </a:lnTo>
                        <a:lnTo>
                          <a:pt x="294" y="0"/>
                        </a:lnTo>
                        <a:lnTo>
                          <a:pt x="1470" y="0"/>
                        </a:lnTo>
                        <a:lnTo>
                          <a:pt x="1548" y="10"/>
                        </a:lnTo>
                        <a:lnTo>
                          <a:pt x="1618" y="40"/>
                        </a:lnTo>
                        <a:lnTo>
                          <a:pt x="1677" y="86"/>
                        </a:lnTo>
                        <a:lnTo>
                          <a:pt x="1723" y="145"/>
                        </a:lnTo>
                        <a:lnTo>
                          <a:pt x="1753" y="215"/>
                        </a:lnTo>
                        <a:lnTo>
                          <a:pt x="1763" y="294"/>
                        </a:lnTo>
                        <a:lnTo>
                          <a:pt x="1764" y="2779"/>
                        </a:lnTo>
                        <a:lnTo>
                          <a:pt x="1753" y="2857"/>
                        </a:lnTo>
                        <a:lnTo>
                          <a:pt x="1723" y="2928"/>
                        </a:lnTo>
                        <a:lnTo>
                          <a:pt x="1677" y="2987"/>
                        </a:lnTo>
                        <a:lnTo>
                          <a:pt x="1618" y="3033"/>
                        </a:lnTo>
                        <a:lnTo>
                          <a:pt x="1548" y="3063"/>
                        </a:lnTo>
                        <a:lnTo>
                          <a:pt x="1470" y="3073"/>
                        </a:lnTo>
                        <a:lnTo>
                          <a:pt x="294" y="3073"/>
                        </a:lnTo>
                        <a:lnTo>
                          <a:pt x="216" y="3063"/>
                        </a:lnTo>
                        <a:lnTo>
                          <a:pt x="146" y="3033"/>
                        </a:lnTo>
                        <a:lnTo>
                          <a:pt x="86" y="2987"/>
                        </a:lnTo>
                        <a:lnTo>
                          <a:pt x="40" y="2928"/>
                        </a:lnTo>
                        <a:lnTo>
                          <a:pt x="11" y="2857"/>
                        </a:lnTo>
                        <a:lnTo>
                          <a:pt x="0" y="2779"/>
                        </a:lnTo>
                        <a:lnTo>
                          <a:pt x="0" y="294"/>
                        </a:lnTo>
                        <a:close/>
                      </a:path>
                    </a:pathLst>
                  </a:custGeom>
                  <a:noFill/>
                  <a:ln cap="flat" cmpd="sng" w="135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Điều trị nguyên nhân sinh bệnh nếu vẫn còn cần thiết</a:t>
                    </a:r>
                    <a:endParaRPr sz="18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(can thiệp qua nội soi, qua da hay phẫu thuật)</a:t>
                    </a:r>
                    <a:endParaRPr/>
                  </a:p>
                </p:txBody>
              </p:sp>
              <p:sp>
                <p:nvSpPr>
                  <p:cNvPr id="545" name="Google Shape;545;p57"/>
                  <p:cNvSpPr/>
                  <p:nvPr/>
                </p:nvSpPr>
                <p:spPr>
                  <a:xfrm>
                    <a:off x="-11575" y="1292535"/>
                    <a:ext cx="939103" cy="440831"/>
                  </a:xfrm>
                  <a:custGeom>
                    <a:rect b="b" l="l" r="r" t="t"/>
                    <a:pathLst>
                      <a:path extrusionOk="0" h="486" w="965">
                        <a:moveTo>
                          <a:pt x="884" y="0"/>
                        </a:moveTo>
                        <a:lnTo>
                          <a:pt x="81" y="0"/>
                        </a:lnTo>
                        <a:lnTo>
                          <a:pt x="49" y="6"/>
                        </a:lnTo>
                        <a:lnTo>
                          <a:pt x="24" y="23"/>
                        </a:lnTo>
                        <a:lnTo>
                          <a:pt x="6" y="49"/>
                        </a:lnTo>
                        <a:lnTo>
                          <a:pt x="0" y="81"/>
                        </a:lnTo>
                        <a:lnTo>
                          <a:pt x="0" y="405"/>
                        </a:lnTo>
                        <a:lnTo>
                          <a:pt x="6" y="436"/>
                        </a:lnTo>
                        <a:lnTo>
                          <a:pt x="24" y="462"/>
                        </a:lnTo>
                        <a:lnTo>
                          <a:pt x="49" y="479"/>
                        </a:lnTo>
                        <a:lnTo>
                          <a:pt x="81" y="486"/>
                        </a:lnTo>
                        <a:lnTo>
                          <a:pt x="884" y="486"/>
                        </a:lnTo>
                        <a:lnTo>
                          <a:pt x="915" y="479"/>
                        </a:lnTo>
                        <a:lnTo>
                          <a:pt x="941" y="462"/>
                        </a:lnTo>
                        <a:lnTo>
                          <a:pt x="958" y="436"/>
                        </a:lnTo>
                        <a:lnTo>
                          <a:pt x="965" y="405"/>
                        </a:lnTo>
                        <a:lnTo>
                          <a:pt x="965" y="81"/>
                        </a:lnTo>
                        <a:lnTo>
                          <a:pt x="958" y="49"/>
                        </a:lnTo>
                        <a:lnTo>
                          <a:pt x="941" y="23"/>
                        </a:lnTo>
                        <a:lnTo>
                          <a:pt x="915" y="6"/>
                        </a:lnTo>
                        <a:lnTo>
                          <a:pt x="884" y="0"/>
                        </a:lnTo>
                        <a:close/>
                      </a:path>
                    </a:pathLst>
                  </a:custGeom>
                  <a:solidFill>
                    <a:srgbClr val="C050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57"/>
                  <p:cNvSpPr/>
                  <p:nvPr/>
                </p:nvSpPr>
                <p:spPr>
                  <a:xfrm>
                    <a:off x="-11575" y="1292535"/>
                    <a:ext cx="939103" cy="440831"/>
                  </a:xfrm>
                  <a:custGeom>
                    <a:rect b="b" l="l" r="r" t="t"/>
                    <a:pathLst>
                      <a:path extrusionOk="0" h="486" w="965">
                        <a:moveTo>
                          <a:pt x="0" y="81"/>
                        </a:moveTo>
                        <a:lnTo>
                          <a:pt x="6" y="49"/>
                        </a:lnTo>
                        <a:lnTo>
                          <a:pt x="24" y="23"/>
                        </a:lnTo>
                        <a:lnTo>
                          <a:pt x="49" y="6"/>
                        </a:lnTo>
                        <a:lnTo>
                          <a:pt x="81" y="0"/>
                        </a:lnTo>
                        <a:lnTo>
                          <a:pt x="884" y="0"/>
                        </a:lnTo>
                        <a:lnTo>
                          <a:pt x="915" y="6"/>
                        </a:lnTo>
                        <a:lnTo>
                          <a:pt x="941" y="23"/>
                        </a:lnTo>
                        <a:lnTo>
                          <a:pt x="958" y="49"/>
                        </a:lnTo>
                        <a:lnTo>
                          <a:pt x="965" y="81"/>
                        </a:lnTo>
                        <a:lnTo>
                          <a:pt x="965" y="405"/>
                        </a:lnTo>
                        <a:lnTo>
                          <a:pt x="958" y="436"/>
                        </a:lnTo>
                        <a:lnTo>
                          <a:pt x="941" y="462"/>
                        </a:lnTo>
                        <a:lnTo>
                          <a:pt x="915" y="479"/>
                        </a:lnTo>
                        <a:lnTo>
                          <a:pt x="884" y="486"/>
                        </a:lnTo>
                        <a:lnTo>
                          <a:pt x="81" y="486"/>
                        </a:lnTo>
                        <a:lnTo>
                          <a:pt x="49" y="479"/>
                        </a:lnTo>
                        <a:lnTo>
                          <a:pt x="24" y="462"/>
                        </a:lnTo>
                        <a:lnTo>
                          <a:pt x="6" y="436"/>
                        </a:lnTo>
                        <a:lnTo>
                          <a:pt x="0" y="405"/>
                        </a:lnTo>
                        <a:lnTo>
                          <a:pt x="0" y="81"/>
                        </a:lnTo>
                        <a:close/>
                      </a:path>
                    </a:pathLst>
                  </a:custGeom>
                  <a:noFill/>
                  <a:ln cap="flat" cmpd="sng" w="15000">
                    <a:solidFill>
                      <a:srgbClr val="99999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Times New Roman"/>
                        <a:ea typeface="Times New Roman"/>
                        <a:cs typeface="Times New Roman"/>
                        <a:sym typeface="Times New Roman"/>
                      </a:rPr>
                      <a:t>Độ II</a:t>
                    </a:r>
                    <a:r>
                      <a:rPr lang="en-US" sz="14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400">
                        <a:solidFill>
                          <a:srgbClr val="FFFFFF"/>
                        </a:solidFill>
                        <a:latin typeface="Times New Roman"/>
                        <a:ea typeface="Times New Roman"/>
                        <a:cs typeface="Times New Roman"/>
                        <a:sym typeface="Times New Roman"/>
                      </a:rPr>
                      <a:t>(Trung bình)</a:t>
                    </a:r>
                    <a:endParaRPr sz="1400">
                      <a:solidFill>
                        <a:schemeClr val="lt1"/>
                      </a:solidFill>
                      <a:latin typeface="Times New Roman"/>
                      <a:ea typeface="Times New Roman"/>
                      <a:cs typeface="Times New Roman"/>
                      <a:sym typeface="Times New Roman"/>
                    </a:endParaRPr>
                  </a:p>
                </p:txBody>
              </p:sp>
              <p:sp>
                <p:nvSpPr>
                  <p:cNvPr id="547" name="Google Shape;547;p57"/>
                  <p:cNvSpPr/>
                  <p:nvPr/>
                </p:nvSpPr>
                <p:spPr>
                  <a:xfrm>
                    <a:off x="1491917" y="1244409"/>
                    <a:ext cx="1266277" cy="623478"/>
                  </a:xfrm>
                  <a:custGeom>
                    <a:rect b="b" l="l" r="r" t="t"/>
                    <a:pathLst>
                      <a:path extrusionOk="0" h="650" w="1602">
                        <a:moveTo>
                          <a:pt x="0" y="109"/>
                        </a:moveTo>
                        <a:lnTo>
                          <a:pt x="8" y="67"/>
                        </a:lnTo>
                        <a:lnTo>
                          <a:pt x="32" y="32"/>
                        </a:lnTo>
                        <a:lnTo>
                          <a:pt x="66" y="9"/>
                        </a:lnTo>
                        <a:lnTo>
                          <a:pt x="108" y="0"/>
                        </a:lnTo>
                        <a:lnTo>
                          <a:pt x="1493" y="0"/>
                        </a:lnTo>
                        <a:lnTo>
                          <a:pt x="1535" y="9"/>
                        </a:lnTo>
                        <a:lnTo>
                          <a:pt x="1569" y="32"/>
                        </a:lnTo>
                        <a:lnTo>
                          <a:pt x="1593" y="67"/>
                        </a:lnTo>
                        <a:lnTo>
                          <a:pt x="1601" y="109"/>
                        </a:lnTo>
                        <a:lnTo>
                          <a:pt x="1601" y="542"/>
                        </a:lnTo>
                        <a:lnTo>
                          <a:pt x="1593" y="584"/>
                        </a:lnTo>
                        <a:lnTo>
                          <a:pt x="1569" y="618"/>
                        </a:lnTo>
                        <a:lnTo>
                          <a:pt x="1535" y="641"/>
                        </a:lnTo>
                        <a:lnTo>
                          <a:pt x="1493" y="650"/>
                        </a:lnTo>
                        <a:lnTo>
                          <a:pt x="108" y="650"/>
                        </a:lnTo>
                        <a:lnTo>
                          <a:pt x="66" y="641"/>
                        </a:lnTo>
                        <a:lnTo>
                          <a:pt x="32" y="618"/>
                        </a:lnTo>
                        <a:lnTo>
                          <a:pt x="8" y="584"/>
                        </a:lnTo>
                        <a:lnTo>
                          <a:pt x="0" y="542"/>
                        </a:lnTo>
                        <a:lnTo>
                          <a:pt x="0" y="109"/>
                        </a:lnTo>
                        <a:close/>
                      </a:path>
                    </a:pathLst>
                  </a:custGeom>
                  <a:noFill/>
                  <a:ln cap="flat" cmpd="sng" w="150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Kháng sinh</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Nâng đỡ tổng trạng</a:t>
                    </a:r>
                    <a:endParaRPr sz="1400">
                      <a:solidFill>
                        <a:schemeClr val="lt1"/>
                      </a:solidFill>
                      <a:latin typeface="Times New Roman"/>
                      <a:ea typeface="Times New Roman"/>
                      <a:cs typeface="Times New Roman"/>
                      <a:sym typeface="Times New Roman"/>
                    </a:endParaRPr>
                  </a:p>
                </p:txBody>
              </p:sp>
              <p:sp>
                <p:nvSpPr>
                  <p:cNvPr id="548" name="Google Shape;548;p57"/>
                  <p:cNvSpPr/>
                  <p:nvPr/>
                </p:nvSpPr>
                <p:spPr>
                  <a:xfrm>
                    <a:off x="115260" y="2220685"/>
                    <a:ext cx="798813" cy="441738"/>
                  </a:xfrm>
                  <a:custGeom>
                    <a:rect b="b" l="l" r="r" t="t"/>
                    <a:pathLst>
                      <a:path extrusionOk="0" h="487" w="951">
                        <a:moveTo>
                          <a:pt x="870" y="0"/>
                        </a:moveTo>
                        <a:lnTo>
                          <a:pt x="81" y="0"/>
                        </a:lnTo>
                        <a:lnTo>
                          <a:pt x="49" y="7"/>
                        </a:lnTo>
                        <a:lnTo>
                          <a:pt x="24" y="24"/>
                        </a:lnTo>
                        <a:lnTo>
                          <a:pt x="6" y="50"/>
                        </a:lnTo>
                        <a:lnTo>
                          <a:pt x="0" y="81"/>
                        </a:lnTo>
                        <a:lnTo>
                          <a:pt x="0" y="405"/>
                        </a:lnTo>
                        <a:lnTo>
                          <a:pt x="6" y="437"/>
                        </a:lnTo>
                        <a:lnTo>
                          <a:pt x="24" y="463"/>
                        </a:lnTo>
                        <a:lnTo>
                          <a:pt x="49" y="480"/>
                        </a:lnTo>
                        <a:lnTo>
                          <a:pt x="81" y="486"/>
                        </a:lnTo>
                        <a:lnTo>
                          <a:pt x="870" y="486"/>
                        </a:lnTo>
                        <a:lnTo>
                          <a:pt x="901" y="480"/>
                        </a:lnTo>
                        <a:lnTo>
                          <a:pt x="927" y="463"/>
                        </a:lnTo>
                        <a:lnTo>
                          <a:pt x="944" y="437"/>
                        </a:lnTo>
                        <a:lnTo>
                          <a:pt x="951" y="405"/>
                        </a:lnTo>
                        <a:lnTo>
                          <a:pt x="951" y="81"/>
                        </a:lnTo>
                        <a:lnTo>
                          <a:pt x="944" y="50"/>
                        </a:lnTo>
                        <a:lnTo>
                          <a:pt x="927" y="24"/>
                        </a:lnTo>
                        <a:lnTo>
                          <a:pt x="901" y="7"/>
                        </a:lnTo>
                        <a:lnTo>
                          <a:pt x="870" y="0"/>
                        </a:lnTo>
                        <a:close/>
                      </a:path>
                    </a:pathLst>
                  </a:custGeom>
                  <a:solidFill>
                    <a:srgbClr val="C050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9" name="Google Shape;549;p57"/>
                  <p:cNvSpPr/>
                  <p:nvPr/>
                </p:nvSpPr>
                <p:spPr>
                  <a:xfrm>
                    <a:off x="115260" y="2220685"/>
                    <a:ext cx="798813" cy="441738"/>
                  </a:xfrm>
                  <a:custGeom>
                    <a:rect b="b" l="l" r="r" t="t"/>
                    <a:pathLst>
                      <a:path extrusionOk="0" h="487" w="951">
                        <a:moveTo>
                          <a:pt x="0" y="81"/>
                        </a:moveTo>
                        <a:lnTo>
                          <a:pt x="6" y="50"/>
                        </a:lnTo>
                        <a:lnTo>
                          <a:pt x="24" y="24"/>
                        </a:lnTo>
                        <a:lnTo>
                          <a:pt x="49" y="7"/>
                        </a:lnTo>
                        <a:lnTo>
                          <a:pt x="81" y="0"/>
                        </a:lnTo>
                        <a:lnTo>
                          <a:pt x="870" y="0"/>
                        </a:lnTo>
                        <a:lnTo>
                          <a:pt x="901" y="7"/>
                        </a:lnTo>
                        <a:lnTo>
                          <a:pt x="927" y="24"/>
                        </a:lnTo>
                        <a:lnTo>
                          <a:pt x="944" y="50"/>
                        </a:lnTo>
                        <a:lnTo>
                          <a:pt x="951" y="81"/>
                        </a:lnTo>
                        <a:lnTo>
                          <a:pt x="951" y="405"/>
                        </a:lnTo>
                        <a:lnTo>
                          <a:pt x="944" y="437"/>
                        </a:lnTo>
                        <a:lnTo>
                          <a:pt x="927" y="463"/>
                        </a:lnTo>
                        <a:lnTo>
                          <a:pt x="901" y="480"/>
                        </a:lnTo>
                        <a:lnTo>
                          <a:pt x="870" y="486"/>
                        </a:lnTo>
                        <a:lnTo>
                          <a:pt x="81" y="486"/>
                        </a:lnTo>
                        <a:lnTo>
                          <a:pt x="49" y="480"/>
                        </a:lnTo>
                        <a:lnTo>
                          <a:pt x="24" y="463"/>
                        </a:lnTo>
                        <a:lnTo>
                          <a:pt x="6" y="437"/>
                        </a:lnTo>
                        <a:lnTo>
                          <a:pt x="0" y="405"/>
                        </a:lnTo>
                        <a:lnTo>
                          <a:pt x="0" y="81"/>
                        </a:lnTo>
                        <a:close/>
                      </a:path>
                    </a:pathLst>
                  </a:custGeom>
                  <a:noFill/>
                  <a:ln cap="flat" cmpd="sng" w="15000">
                    <a:solidFill>
                      <a:srgbClr val="99999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Times New Roman"/>
                        <a:ea typeface="Times New Roman"/>
                        <a:cs typeface="Times New Roman"/>
                        <a:sym typeface="Times New Roman"/>
                      </a:rPr>
                      <a:t>Độ III</a:t>
                    </a:r>
                    <a:endParaRPr sz="1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rgbClr val="FFFFFF"/>
                        </a:solidFill>
                        <a:latin typeface="Times New Roman"/>
                        <a:ea typeface="Times New Roman"/>
                        <a:cs typeface="Times New Roman"/>
                        <a:sym typeface="Times New Roman"/>
                      </a:rPr>
                      <a:t>(Nặng)</a:t>
                    </a:r>
                    <a:endParaRPr sz="1400">
                      <a:solidFill>
                        <a:schemeClr val="lt1"/>
                      </a:solidFill>
                      <a:latin typeface="Times New Roman"/>
                      <a:ea typeface="Times New Roman"/>
                      <a:cs typeface="Times New Roman"/>
                      <a:sym typeface="Times New Roman"/>
                    </a:endParaRPr>
                  </a:p>
                </p:txBody>
              </p:sp>
              <p:sp>
                <p:nvSpPr>
                  <p:cNvPr id="550" name="Google Shape;550;p57"/>
                  <p:cNvSpPr/>
                  <p:nvPr/>
                </p:nvSpPr>
                <p:spPr>
                  <a:xfrm>
                    <a:off x="1483707" y="2144985"/>
                    <a:ext cx="1709965" cy="585053"/>
                  </a:xfrm>
                  <a:custGeom>
                    <a:rect b="b" l="l" r="r" t="t"/>
                    <a:pathLst>
                      <a:path extrusionOk="0" h="645" w="1573">
                        <a:moveTo>
                          <a:pt x="0" y="108"/>
                        </a:moveTo>
                        <a:lnTo>
                          <a:pt x="9" y="66"/>
                        </a:lnTo>
                        <a:lnTo>
                          <a:pt x="32" y="32"/>
                        </a:lnTo>
                        <a:lnTo>
                          <a:pt x="66" y="9"/>
                        </a:lnTo>
                        <a:lnTo>
                          <a:pt x="108" y="0"/>
                        </a:lnTo>
                        <a:lnTo>
                          <a:pt x="1466" y="0"/>
                        </a:lnTo>
                        <a:lnTo>
                          <a:pt x="1507" y="9"/>
                        </a:lnTo>
                        <a:lnTo>
                          <a:pt x="1542" y="32"/>
                        </a:lnTo>
                        <a:lnTo>
                          <a:pt x="1565" y="66"/>
                        </a:lnTo>
                        <a:lnTo>
                          <a:pt x="1573" y="108"/>
                        </a:lnTo>
                        <a:lnTo>
                          <a:pt x="1573" y="537"/>
                        </a:lnTo>
                        <a:lnTo>
                          <a:pt x="1565" y="579"/>
                        </a:lnTo>
                        <a:lnTo>
                          <a:pt x="1542" y="613"/>
                        </a:lnTo>
                        <a:lnTo>
                          <a:pt x="1507" y="636"/>
                        </a:lnTo>
                        <a:lnTo>
                          <a:pt x="1466" y="645"/>
                        </a:lnTo>
                        <a:lnTo>
                          <a:pt x="108" y="645"/>
                        </a:lnTo>
                        <a:lnTo>
                          <a:pt x="66" y="636"/>
                        </a:lnTo>
                        <a:lnTo>
                          <a:pt x="32" y="613"/>
                        </a:lnTo>
                        <a:lnTo>
                          <a:pt x="9" y="579"/>
                        </a:lnTo>
                        <a:lnTo>
                          <a:pt x="0" y="537"/>
                        </a:lnTo>
                        <a:lnTo>
                          <a:pt x="0" y="108"/>
                        </a:lnTo>
                        <a:close/>
                      </a:path>
                    </a:pathLst>
                  </a:custGeom>
                  <a:noFill/>
                  <a:ln cap="flat" cmpd="sng" w="150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Dẫn lưu đường mật </a:t>
                    </a:r>
                    <a:r>
                      <a:rPr b="1" lang="en-US" sz="1400">
                        <a:solidFill>
                          <a:srgbClr val="FFFF00"/>
                        </a:solidFill>
                        <a:latin typeface="Times New Roman"/>
                        <a:ea typeface="Times New Roman"/>
                        <a:cs typeface="Times New Roman"/>
                        <a:sym typeface="Times New Roman"/>
                      </a:rPr>
                      <a:t>khẩn</a:t>
                    </a:r>
                    <a:r>
                      <a:rPr lang="en-US" sz="14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Kháng sinh</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Hồi sức tích cực</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 </a:t>
                    </a:r>
                    <a:endParaRPr/>
                  </a:p>
                </p:txBody>
              </p:sp>
              <p:sp>
                <p:nvSpPr>
                  <p:cNvPr id="551" name="Google Shape;551;p57"/>
                  <p:cNvSpPr/>
                  <p:nvPr/>
                </p:nvSpPr>
                <p:spPr>
                  <a:xfrm>
                    <a:off x="3338924" y="782011"/>
                    <a:ext cx="989856" cy="438110"/>
                  </a:xfrm>
                  <a:custGeom>
                    <a:rect b="b" l="l" r="r" t="t"/>
                    <a:pathLst>
                      <a:path extrusionOk="0" h="483" w="978">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cap="flat" cmpd="sng" w="150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Dẫn lưu đường mật</a:t>
                    </a:r>
                    <a:endParaRPr/>
                  </a:p>
                </p:txBody>
              </p:sp>
              <p:pic>
                <p:nvPicPr>
                  <p:cNvPr id="552" name="Google Shape;552;p57"/>
                  <p:cNvPicPr preferRelativeResize="0"/>
                  <p:nvPr/>
                </p:nvPicPr>
                <p:blipFill rotWithShape="1">
                  <a:blip r:embed="rId3">
                    <a:alphaModFix/>
                  </a:blip>
                  <a:srcRect b="0" l="0" r="0" t="0"/>
                  <a:stretch/>
                </p:blipFill>
                <p:spPr>
                  <a:xfrm>
                    <a:off x="2681324" y="125394"/>
                    <a:ext cx="201247" cy="191350"/>
                  </a:xfrm>
                  <a:prstGeom prst="rect">
                    <a:avLst/>
                  </a:prstGeom>
                  <a:solidFill>
                    <a:srgbClr val="FFFFFF"/>
                  </a:solidFill>
                  <a:ln>
                    <a:noFill/>
                  </a:ln>
                </p:spPr>
              </p:pic>
              <p:pic>
                <p:nvPicPr>
                  <p:cNvPr id="553" name="Google Shape;553;p57"/>
                  <p:cNvPicPr preferRelativeResize="0"/>
                  <p:nvPr/>
                </p:nvPicPr>
                <p:blipFill rotWithShape="1">
                  <a:blip r:embed="rId4">
                    <a:alphaModFix/>
                  </a:blip>
                  <a:srcRect b="0" l="0" r="0" t="0"/>
                  <a:stretch/>
                </p:blipFill>
                <p:spPr>
                  <a:xfrm>
                    <a:off x="2699445" y="1037131"/>
                    <a:ext cx="183125" cy="172118"/>
                  </a:xfrm>
                  <a:prstGeom prst="rect">
                    <a:avLst/>
                  </a:prstGeom>
                  <a:solidFill>
                    <a:srgbClr val="FFFFFF"/>
                  </a:solidFill>
                  <a:ln>
                    <a:noFill/>
                  </a:ln>
                </p:spPr>
              </p:pic>
              <p:pic>
                <p:nvPicPr>
                  <p:cNvPr id="554" name="Google Shape;554;p57"/>
                  <p:cNvPicPr preferRelativeResize="0"/>
                  <p:nvPr/>
                </p:nvPicPr>
                <p:blipFill rotWithShape="1">
                  <a:blip r:embed="rId5">
                    <a:alphaModFix/>
                  </a:blip>
                  <a:srcRect b="0" l="0" r="0" t="0"/>
                  <a:stretch/>
                </p:blipFill>
                <p:spPr>
                  <a:xfrm>
                    <a:off x="3159305" y="1980097"/>
                    <a:ext cx="179618" cy="168821"/>
                  </a:xfrm>
                  <a:prstGeom prst="rect">
                    <a:avLst/>
                  </a:prstGeom>
                  <a:solidFill>
                    <a:srgbClr val="FFFFFF"/>
                  </a:solidFill>
                  <a:ln>
                    <a:noFill/>
                  </a:ln>
                </p:spPr>
              </p:pic>
            </p:grpSp>
            <p:sp>
              <p:nvSpPr>
                <p:cNvPr id="555" name="Google Shape;555;p57"/>
                <p:cNvSpPr/>
                <p:nvPr/>
              </p:nvSpPr>
              <p:spPr>
                <a:xfrm>
                  <a:off x="3227754" y="1292528"/>
                  <a:ext cx="1018076" cy="450749"/>
                </a:xfrm>
                <a:custGeom>
                  <a:rect b="b" l="l" r="r" t="t"/>
                  <a:pathLst>
                    <a:path extrusionOk="0" h="483" w="978">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cap="flat" cmpd="sng" w="150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Times New Roman"/>
                      <a:ea typeface="Times New Roman"/>
                      <a:cs typeface="Times New Roman"/>
                      <a:sym typeface="Times New Roman"/>
                    </a:rPr>
                    <a:t>Dẫn lưu đường mật </a:t>
                  </a:r>
                  <a:r>
                    <a:rPr b="1" lang="en-US" sz="1400">
                      <a:solidFill>
                        <a:srgbClr val="FFFF00"/>
                      </a:solidFill>
                      <a:latin typeface="Times New Roman"/>
                      <a:ea typeface="Times New Roman"/>
                      <a:cs typeface="Times New Roman"/>
                      <a:sym typeface="Times New Roman"/>
                    </a:rPr>
                    <a:t>sớm</a:t>
                  </a:r>
                  <a:endParaRPr sz="1400">
                    <a:solidFill>
                      <a:srgbClr val="FFFF00"/>
                    </a:solidFill>
                    <a:latin typeface="Times New Roman"/>
                    <a:ea typeface="Times New Roman"/>
                    <a:cs typeface="Times New Roman"/>
                    <a:sym typeface="Times New Roman"/>
                  </a:endParaRPr>
                </a:p>
              </p:txBody>
            </p:sp>
            <p:cxnSp>
              <p:nvCxnSpPr>
                <p:cNvPr id="556" name="Google Shape;556;p57"/>
                <p:cNvCxnSpPr/>
                <p:nvPr/>
              </p:nvCxnSpPr>
              <p:spPr>
                <a:xfrm>
                  <a:off x="812949" y="1524200"/>
                  <a:ext cx="571189" cy="0"/>
                </a:xfrm>
                <a:prstGeom prst="straightConnector1">
                  <a:avLst/>
                </a:prstGeom>
                <a:noFill/>
                <a:ln cap="flat" cmpd="sng" w="31750">
                  <a:solidFill>
                    <a:srgbClr val="FEFEFE"/>
                  </a:solidFill>
                  <a:prstDash val="solid"/>
                  <a:round/>
                  <a:headEnd len="sm" w="sm" type="none"/>
                  <a:tailEnd len="med" w="med" type="triangle"/>
                </a:ln>
              </p:spPr>
            </p:cxnSp>
            <p:cxnSp>
              <p:nvCxnSpPr>
                <p:cNvPr id="557" name="Google Shape;557;p57"/>
                <p:cNvCxnSpPr/>
                <p:nvPr/>
              </p:nvCxnSpPr>
              <p:spPr>
                <a:xfrm>
                  <a:off x="804979" y="625397"/>
                  <a:ext cx="571189" cy="0"/>
                </a:xfrm>
                <a:prstGeom prst="straightConnector1">
                  <a:avLst/>
                </a:prstGeom>
                <a:noFill/>
                <a:ln cap="flat" cmpd="sng" w="31750">
                  <a:solidFill>
                    <a:srgbClr val="FEFEFE"/>
                  </a:solidFill>
                  <a:prstDash val="solid"/>
                  <a:round/>
                  <a:headEnd len="sm" w="sm" type="none"/>
                  <a:tailEnd len="med" w="med" type="triangle"/>
                </a:ln>
              </p:spPr>
            </p:cxnSp>
            <p:cxnSp>
              <p:nvCxnSpPr>
                <p:cNvPr id="558" name="Google Shape;558;p57"/>
                <p:cNvCxnSpPr/>
                <p:nvPr/>
              </p:nvCxnSpPr>
              <p:spPr>
                <a:xfrm flipH="1" rot="10800000">
                  <a:off x="2626143" y="257906"/>
                  <a:ext cx="629637" cy="367491"/>
                </a:xfrm>
                <a:prstGeom prst="straightConnector1">
                  <a:avLst/>
                </a:prstGeom>
                <a:noFill/>
                <a:ln cap="flat" cmpd="sng" w="31750">
                  <a:solidFill>
                    <a:srgbClr val="FEFEFE"/>
                  </a:solidFill>
                  <a:prstDash val="solid"/>
                  <a:round/>
                  <a:headEnd len="sm" w="sm" type="none"/>
                  <a:tailEnd len="med" w="med" type="triangle"/>
                </a:ln>
              </p:spPr>
            </p:cxnSp>
            <p:cxnSp>
              <p:nvCxnSpPr>
                <p:cNvPr id="559" name="Google Shape;559;p57"/>
                <p:cNvCxnSpPr/>
                <p:nvPr/>
              </p:nvCxnSpPr>
              <p:spPr>
                <a:xfrm>
                  <a:off x="2642083" y="625397"/>
                  <a:ext cx="615024" cy="421729"/>
                </a:xfrm>
                <a:prstGeom prst="straightConnector1">
                  <a:avLst/>
                </a:prstGeom>
                <a:noFill/>
                <a:ln cap="flat" cmpd="sng" w="31750">
                  <a:solidFill>
                    <a:srgbClr val="FEFEFE"/>
                  </a:solidFill>
                  <a:prstDash val="solid"/>
                  <a:round/>
                  <a:headEnd len="sm" w="sm" type="none"/>
                  <a:tailEnd len="med" w="med" type="triangle"/>
                </a:ln>
              </p:spPr>
            </p:cxnSp>
            <p:cxnSp>
              <p:nvCxnSpPr>
                <p:cNvPr id="560" name="Google Shape;560;p57"/>
                <p:cNvCxnSpPr/>
                <p:nvPr/>
              </p:nvCxnSpPr>
              <p:spPr>
                <a:xfrm>
                  <a:off x="4236100" y="257906"/>
                  <a:ext cx="460936" cy="0"/>
                </a:xfrm>
                <a:prstGeom prst="straightConnector1">
                  <a:avLst/>
                </a:prstGeom>
                <a:noFill/>
                <a:ln cap="flat" cmpd="sng" w="31750">
                  <a:solidFill>
                    <a:srgbClr val="FEFEFE"/>
                  </a:solidFill>
                  <a:prstDash val="solid"/>
                  <a:round/>
                  <a:headEnd len="sm" w="sm" type="none"/>
                  <a:tailEnd len="med" w="med" type="triangle"/>
                </a:ln>
              </p:spPr>
            </p:cxnSp>
            <p:cxnSp>
              <p:nvCxnSpPr>
                <p:cNvPr id="561" name="Google Shape;561;p57"/>
                <p:cNvCxnSpPr/>
                <p:nvPr/>
              </p:nvCxnSpPr>
              <p:spPr>
                <a:xfrm>
                  <a:off x="4236100" y="1031630"/>
                  <a:ext cx="460936" cy="0"/>
                </a:xfrm>
                <a:prstGeom prst="straightConnector1">
                  <a:avLst/>
                </a:prstGeom>
                <a:noFill/>
                <a:ln cap="flat" cmpd="sng" w="31750">
                  <a:solidFill>
                    <a:srgbClr val="FEFEFE"/>
                  </a:solidFill>
                  <a:prstDash val="solid"/>
                  <a:round/>
                  <a:headEnd len="sm" w="sm" type="none"/>
                  <a:tailEnd len="med" w="med" type="triangle"/>
                </a:ln>
              </p:spPr>
            </p:cxnSp>
            <p:cxnSp>
              <p:nvCxnSpPr>
                <p:cNvPr id="562" name="Google Shape;562;p57"/>
                <p:cNvCxnSpPr/>
                <p:nvPr/>
              </p:nvCxnSpPr>
              <p:spPr>
                <a:xfrm>
                  <a:off x="4236100" y="1524200"/>
                  <a:ext cx="460936" cy="0"/>
                </a:xfrm>
                <a:prstGeom prst="straightConnector1">
                  <a:avLst/>
                </a:prstGeom>
                <a:noFill/>
                <a:ln cap="flat" cmpd="sng" w="31750">
                  <a:solidFill>
                    <a:srgbClr val="FEFEFE"/>
                  </a:solidFill>
                  <a:prstDash val="solid"/>
                  <a:round/>
                  <a:headEnd len="sm" w="sm" type="none"/>
                  <a:tailEnd len="med" w="med" type="triangle"/>
                </a:ln>
              </p:spPr>
            </p:cxnSp>
            <p:cxnSp>
              <p:nvCxnSpPr>
                <p:cNvPr id="563" name="Google Shape;563;p57"/>
                <p:cNvCxnSpPr/>
                <p:nvPr/>
              </p:nvCxnSpPr>
              <p:spPr>
                <a:xfrm>
                  <a:off x="2656694" y="1524200"/>
                  <a:ext cx="571189" cy="0"/>
                </a:xfrm>
                <a:prstGeom prst="straightConnector1">
                  <a:avLst/>
                </a:prstGeom>
                <a:noFill/>
                <a:ln cap="flat" cmpd="sng" w="31750">
                  <a:solidFill>
                    <a:srgbClr val="FEFEFE"/>
                  </a:solidFill>
                  <a:prstDash val="solid"/>
                  <a:round/>
                  <a:headEnd len="sm" w="sm" type="none"/>
                  <a:tailEnd len="med" w="med" type="triangle"/>
                </a:ln>
              </p:spPr>
            </p:cxnSp>
            <p:cxnSp>
              <p:nvCxnSpPr>
                <p:cNvPr id="564" name="Google Shape;564;p57"/>
                <p:cNvCxnSpPr/>
                <p:nvPr/>
              </p:nvCxnSpPr>
              <p:spPr>
                <a:xfrm>
                  <a:off x="804979" y="2453996"/>
                  <a:ext cx="571189" cy="0"/>
                </a:xfrm>
                <a:prstGeom prst="straightConnector1">
                  <a:avLst/>
                </a:prstGeom>
                <a:noFill/>
                <a:ln cap="flat" cmpd="sng" w="31750">
                  <a:solidFill>
                    <a:srgbClr val="FEFEFE"/>
                  </a:solidFill>
                  <a:prstDash val="solid"/>
                  <a:round/>
                  <a:headEnd len="sm" w="sm" type="none"/>
                  <a:tailEnd len="med" w="med" type="triangle"/>
                </a:ln>
              </p:spPr>
            </p:cxnSp>
            <p:cxnSp>
              <p:nvCxnSpPr>
                <p:cNvPr id="565" name="Google Shape;565;p57"/>
                <p:cNvCxnSpPr/>
                <p:nvPr/>
              </p:nvCxnSpPr>
              <p:spPr>
                <a:xfrm flipH="1" rot="10800000">
                  <a:off x="2626143" y="617649"/>
                  <a:ext cx="2060266" cy="7748"/>
                </a:xfrm>
                <a:prstGeom prst="straightConnector1">
                  <a:avLst/>
                </a:prstGeom>
                <a:noFill/>
                <a:ln cap="flat" cmpd="sng" w="31750">
                  <a:solidFill>
                    <a:srgbClr val="FEFEFE"/>
                  </a:solidFill>
                  <a:prstDash val="dash"/>
                  <a:round/>
                  <a:headEnd len="sm" w="sm" type="none"/>
                  <a:tailEnd len="med" w="med" type="triangle"/>
                </a:ln>
              </p:spPr>
            </p:cxnSp>
            <p:cxnSp>
              <p:nvCxnSpPr>
                <p:cNvPr id="566" name="Google Shape;566;p57"/>
                <p:cNvCxnSpPr/>
                <p:nvPr/>
              </p:nvCxnSpPr>
              <p:spPr>
                <a:xfrm flipH="1" rot="10800000">
                  <a:off x="2642083" y="1789856"/>
                  <a:ext cx="2060266" cy="7749"/>
                </a:xfrm>
                <a:prstGeom prst="straightConnector1">
                  <a:avLst/>
                </a:prstGeom>
                <a:noFill/>
                <a:ln cap="flat" cmpd="sng" w="31750">
                  <a:solidFill>
                    <a:srgbClr val="FEFEFE"/>
                  </a:solidFill>
                  <a:prstDash val="dash"/>
                  <a:round/>
                  <a:headEnd len="sm" w="sm" type="none"/>
                  <a:tailEnd len="med" w="med" type="triangle"/>
                </a:ln>
              </p:spPr>
            </p:cxnSp>
          </p:grpSp>
          <p:sp>
            <p:nvSpPr>
              <p:cNvPr id="567" name="Google Shape;567;p57"/>
              <p:cNvSpPr txBox="1"/>
              <p:nvPr/>
            </p:nvSpPr>
            <p:spPr>
              <a:xfrm>
                <a:off x="4500745" y="1968161"/>
                <a:ext cx="207457" cy="2730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a:t>
                </a:r>
                <a:endParaRPr b="1" sz="1800">
                  <a:solidFill>
                    <a:schemeClr val="lt1"/>
                  </a:solidFill>
                  <a:latin typeface="Times New Roman"/>
                  <a:ea typeface="Times New Roman"/>
                  <a:cs typeface="Times New Roman"/>
                  <a:sym typeface="Times New Roman"/>
                </a:endParaRPr>
              </a:p>
            </p:txBody>
          </p:sp>
          <p:sp>
            <p:nvSpPr>
              <p:cNvPr id="568" name="Google Shape;568;p57"/>
              <p:cNvSpPr txBox="1"/>
              <p:nvPr/>
            </p:nvSpPr>
            <p:spPr>
              <a:xfrm>
                <a:off x="4477844" y="633594"/>
                <a:ext cx="230359" cy="2281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t>
                </a:r>
                <a:endParaRPr sz="1800">
                  <a:solidFill>
                    <a:schemeClr val="lt1"/>
                  </a:solidFill>
                  <a:latin typeface="Times New Roman"/>
                  <a:ea typeface="Times New Roman"/>
                  <a:cs typeface="Times New Roman"/>
                  <a:sym typeface="Times New Roman"/>
                </a:endParaRPr>
              </a:p>
            </p:txBody>
          </p:sp>
        </p:grpSp>
        <p:cxnSp>
          <p:nvCxnSpPr>
            <p:cNvPr id="569" name="Google Shape;569;p57"/>
            <p:cNvCxnSpPr/>
            <p:nvPr/>
          </p:nvCxnSpPr>
          <p:spPr>
            <a:xfrm>
              <a:off x="2896802" y="2625593"/>
              <a:ext cx="1489429" cy="0"/>
            </a:xfrm>
            <a:prstGeom prst="straightConnector1">
              <a:avLst/>
            </a:prstGeom>
            <a:noFill/>
            <a:ln cap="flat" cmpd="sng" w="31750">
              <a:solidFill>
                <a:srgbClr val="FEFEFE"/>
              </a:solidFill>
              <a:prstDash val="solid"/>
              <a:round/>
              <a:headEnd len="sm" w="sm" type="none"/>
              <a:tailEnd len="med" w="med" type="triangle"/>
            </a:ln>
          </p:spPr>
        </p:cxnSp>
      </p:grpSp>
      <p:grpSp>
        <p:nvGrpSpPr>
          <p:cNvPr id="570" name="Google Shape;570;p57"/>
          <p:cNvGrpSpPr/>
          <p:nvPr/>
        </p:nvGrpSpPr>
        <p:grpSpPr>
          <a:xfrm>
            <a:off x="1222375" y="5746750"/>
            <a:ext cx="6294438" cy="847725"/>
            <a:chOff x="-55811" y="0"/>
            <a:chExt cx="5909381" cy="844062"/>
          </a:xfrm>
        </p:grpSpPr>
        <p:grpSp>
          <p:nvGrpSpPr>
            <p:cNvPr id="571" name="Google Shape;571;p57"/>
            <p:cNvGrpSpPr/>
            <p:nvPr/>
          </p:nvGrpSpPr>
          <p:grpSpPr>
            <a:xfrm>
              <a:off x="-17420" y="0"/>
              <a:ext cx="5870990" cy="844062"/>
              <a:chOff x="-35309" y="-1"/>
              <a:chExt cx="6271986" cy="821749"/>
            </a:xfrm>
          </p:grpSpPr>
          <p:sp>
            <p:nvSpPr>
              <p:cNvPr id="572" name="Google Shape;572;p57"/>
              <p:cNvSpPr txBox="1"/>
              <p:nvPr/>
            </p:nvSpPr>
            <p:spPr>
              <a:xfrm>
                <a:off x="102" y="-1"/>
                <a:ext cx="6236575" cy="82174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00">
                    <a:solidFill>
                      <a:schemeClr val="lt1"/>
                    </a:solidFill>
                    <a:latin typeface="Times New Roman"/>
                    <a:ea typeface="Times New Roman"/>
                    <a:cs typeface="Times New Roman"/>
                    <a:sym typeface="Times New Roman"/>
                  </a:rPr>
                  <a:t>   </a:t>
                </a:r>
                <a:r>
                  <a:rPr i="1" lang="en-US" sz="1200">
                    <a:solidFill>
                      <a:schemeClr val="lt1"/>
                    </a:solidFill>
                    <a:latin typeface="Times New Roman"/>
                    <a:ea typeface="Times New Roman"/>
                    <a:cs typeface="Times New Roman"/>
                    <a:sym typeface="Times New Roman"/>
                  </a:rPr>
                  <a:t>Cấy máu nên được thực hiện trước khi sử dụng kháng sinh. Cấy dịch mật nên được thực hiện trong quá trình dẫn lưu mật</a:t>
                </a:r>
                <a:endParaRPr sz="12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1200">
                    <a:solidFill>
                      <a:schemeClr val="lt1"/>
                    </a:solidFill>
                    <a:latin typeface="Times New Roman"/>
                    <a:ea typeface="Times New Roman"/>
                    <a:cs typeface="Times New Roman"/>
                    <a:sym typeface="Times New Roman"/>
                  </a:rPr>
                  <a:t>   Đối với bệnh nhân viêm đường mật cấp nhẹ hay trung bình, điều trị lấy sỏi đường mật nên được làm đồng thời với dẫn lưu đường mật nếu có thể.</a:t>
                </a:r>
                <a:endParaRPr sz="12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0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p:txBody>
          </p:sp>
          <p:pic>
            <p:nvPicPr>
              <p:cNvPr id="573" name="Google Shape;573;p57"/>
              <p:cNvPicPr preferRelativeResize="0"/>
              <p:nvPr/>
            </p:nvPicPr>
            <p:blipFill rotWithShape="1">
              <a:blip r:embed="rId6">
                <a:alphaModFix/>
              </a:blip>
              <a:srcRect b="0" l="0" r="0" t="0"/>
              <a:stretch/>
            </p:blipFill>
            <p:spPr>
              <a:xfrm>
                <a:off x="-35309" y="-1"/>
                <a:ext cx="191081" cy="188243"/>
              </a:xfrm>
              <a:prstGeom prst="rect">
                <a:avLst/>
              </a:prstGeom>
              <a:solidFill>
                <a:srgbClr val="FFFFFF"/>
              </a:solidFill>
              <a:ln>
                <a:noFill/>
              </a:ln>
            </p:spPr>
          </p:pic>
        </p:grpSp>
        <p:sp>
          <p:nvSpPr>
            <p:cNvPr id="574" name="Google Shape;574;p57"/>
            <p:cNvSpPr txBox="1"/>
            <p:nvPr/>
          </p:nvSpPr>
          <p:spPr>
            <a:xfrm>
              <a:off x="-55811" y="352483"/>
              <a:ext cx="217596" cy="233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a:t>
              </a:r>
              <a:endParaRPr sz="16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8"/>
          <p:cNvSpPr txBox="1"/>
          <p:nvPr/>
        </p:nvSpPr>
        <p:spPr>
          <a:xfrm>
            <a:off x="381000" y="228600"/>
            <a:ext cx="7086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60B5FE"/>
                </a:solidFill>
                <a:latin typeface="Times New Roman"/>
                <a:ea typeface="Times New Roman"/>
                <a:cs typeface="Times New Roman"/>
                <a:sym typeface="Times New Roman"/>
              </a:rPr>
              <a:t>4.1.3 Lựa chọn kháng sinh điều trị</a:t>
            </a:r>
            <a:endParaRPr/>
          </a:p>
        </p:txBody>
      </p:sp>
      <p:sp>
        <p:nvSpPr>
          <p:cNvPr id="580" name="Google Shape;580;p58"/>
          <p:cNvSpPr txBox="1"/>
          <p:nvPr/>
        </p:nvSpPr>
        <p:spPr>
          <a:xfrm>
            <a:off x="609600" y="805065"/>
            <a:ext cx="7391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C000"/>
                </a:solidFill>
                <a:latin typeface="Times New Roman"/>
                <a:ea typeface="Times New Roman"/>
                <a:cs typeface="Times New Roman"/>
                <a:sym typeface="Times New Roman"/>
              </a:rPr>
              <a:t>4.1.3.1 Khi chưa có kết quả kháng sinh đồ</a:t>
            </a:r>
            <a:endParaRPr/>
          </a:p>
        </p:txBody>
      </p:sp>
      <p:graphicFrame>
        <p:nvGraphicFramePr>
          <p:cNvPr id="581" name="Google Shape;581;p58"/>
          <p:cNvGraphicFramePr/>
          <p:nvPr/>
        </p:nvGraphicFramePr>
        <p:xfrm>
          <a:off x="304800" y="1524000"/>
          <a:ext cx="3000000" cy="3000000"/>
        </p:xfrm>
        <a:graphic>
          <a:graphicData uri="http://schemas.openxmlformats.org/drawingml/2006/table">
            <a:tbl>
              <a:tblPr bandRow="1" firstCol="1" firstRow="1">
                <a:noFill/>
                <a:tableStyleId>{34DEC77B-ED03-47BF-A584-5F6A6B8DD5DC}</a:tableStyleId>
              </a:tblPr>
              <a:tblGrid>
                <a:gridCol w="1420125"/>
                <a:gridCol w="1811900"/>
                <a:gridCol w="1547975"/>
                <a:gridCol w="1812825"/>
                <a:gridCol w="1941600"/>
              </a:tblGrid>
              <a:tr h="457200">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txBody>
                  <a:tcPr marT="0" marB="0" marR="68575" marL="68575"/>
                </a:tc>
                <a:tc gridSpan="3">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Viêm đường mật mắc phải từ cộng đồng</a:t>
                      </a:r>
                      <a:endParaRPr sz="1400">
                        <a:solidFill>
                          <a:schemeClr val="dk1"/>
                        </a:solidFill>
                        <a:latin typeface="Times New Roman"/>
                        <a:ea typeface="Times New Roman"/>
                        <a:cs typeface="Times New Roman"/>
                        <a:sym typeface="Times New Roman"/>
                      </a:endParaRPr>
                    </a:p>
                  </a:txBody>
                  <a:tcPr marT="0" marB="0" marR="68575" marL="68575"/>
                </a:tc>
                <a:tc hMerge="1"/>
                <a:tc hMerge="1"/>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Viêm đường mật mắc phải trong bệnh viện</a:t>
                      </a:r>
                      <a:r>
                        <a:rPr baseline="30000" lang="en-US" sz="1400">
                          <a:solidFill>
                            <a:schemeClr val="dk1"/>
                          </a:solidFill>
                          <a:latin typeface="Times New Roman"/>
                          <a:ea typeface="Times New Roman"/>
                          <a:cs typeface="Times New Roman"/>
                          <a:sym typeface="Times New Roman"/>
                        </a:rPr>
                        <a:t>a</a:t>
                      </a:r>
                      <a:endParaRPr sz="1400">
                        <a:solidFill>
                          <a:schemeClr val="dk1"/>
                        </a:solidFill>
                        <a:latin typeface="Times New Roman"/>
                        <a:ea typeface="Times New Roman"/>
                        <a:cs typeface="Times New Roman"/>
                        <a:sym typeface="Times New Roman"/>
                      </a:endParaRPr>
                    </a:p>
                  </a:txBody>
                  <a:tcPr marT="0" marB="0" marR="68575" marL="68575"/>
                </a:tc>
              </a:tr>
              <a:tr h="196025">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Độ I</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Độ II</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Độ III</a:t>
                      </a:r>
                      <a:r>
                        <a:rPr baseline="30000" lang="en-US" sz="1100">
                          <a:solidFill>
                            <a:schemeClr val="dk1"/>
                          </a:solidFill>
                          <a:latin typeface="Times New Roman"/>
                          <a:ea typeface="Times New Roman"/>
                          <a:cs typeface="Times New Roman"/>
                          <a:sym typeface="Times New Roman"/>
                        </a:rPr>
                        <a:t>a</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r>
              <a:tr h="84187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Nhóm Penicillin</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Ampicillin/sulbactam</a:t>
                      </a:r>
                      <a:r>
                        <a:rPr baseline="30000" lang="en-US" sz="1100">
                          <a:solidFill>
                            <a:schemeClr val="dk1"/>
                          </a:solidFill>
                          <a:latin typeface="Times New Roman"/>
                          <a:ea typeface="Times New Roman"/>
                          <a:cs typeface="Times New Roman"/>
                          <a:sym typeface="Times New Roman"/>
                        </a:rPr>
                        <a:t>b</a:t>
                      </a:r>
                      <a:r>
                        <a:rPr lang="en-US" sz="1100">
                          <a:solidFill>
                            <a:schemeClr val="dk1"/>
                          </a:solidFill>
                          <a:latin typeface="Times New Roman"/>
                          <a:ea typeface="Times New Roman"/>
                          <a:cs typeface="Times New Roman"/>
                          <a:sym typeface="Times New Roman"/>
                        </a:rPr>
                        <a:t> không được khuyến cáo dùng nếu tỉ lệ kháng ở địa phương &gt;20%</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Piperacillin/</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tazobactam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Piperacillin/</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tazobactam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Piperacillin/tazobactam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r>
              <a:tr h="1462850">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Nhóm Cephalosporin </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Cefazolin</a:t>
                      </a:r>
                      <a:r>
                        <a:rPr baseline="30000" lang="en-US" sz="1100">
                          <a:solidFill>
                            <a:schemeClr val="dk1"/>
                          </a:solidFill>
                          <a:latin typeface="Times New Roman"/>
                          <a:ea typeface="Times New Roman"/>
                          <a:cs typeface="Times New Roman"/>
                          <a:sym typeface="Times New Roman"/>
                        </a:rPr>
                        <a:t>c</a:t>
                      </a:r>
                      <a:r>
                        <a:rPr lang="en-US" sz="1100">
                          <a:solidFill>
                            <a:schemeClr val="dk1"/>
                          </a:solidFill>
                          <a:latin typeface="Times New Roman"/>
                          <a:ea typeface="Times New Roman"/>
                          <a:cs typeface="Times New Roman"/>
                          <a:sym typeface="Times New Roman"/>
                        </a:rPr>
                        <a:t>, hoặc cefotiam</a:t>
                      </a:r>
                      <a:r>
                        <a:rPr baseline="30000" lang="en-US" sz="1100">
                          <a:solidFill>
                            <a:schemeClr val="dk1"/>
                          </a:solidFill>
                          <a:latin typeface="Times New Roman"/>
                          <a:ea typeface="Times New Roman"/>
                          <a:cs typeface="Times New Roman"/>
                          <a:sym typeface="Times New Roman"/>
                        </a:rPr>
                        <a:t>c</a:t>
                      </a:r>
                      <a:r>
                        <a:rPr lang="en-US" sz="1100">
                          <a:solidFill>
                            <a:schemeClr val="dk1"/>
                          </a:solidFill>
                          <a:latin typeface="Times New Roman"/>
                          <a:ea typeface="Times New Roman"/>
                          <a:cs typeface="Times New Roman"/>
                          <a:sym typeface="Times New Roman"/>
                        </a:rPr>
                        <a:t>, hoặc cefuroxime</a:t>
                      </a:r>
                      <a:r>
                        <a:rPr baseline="30000" lang="en-US" sz="1100">
                          <a:solidFill>
                            <a:schemeClr val="dk1"/>
                          </a:solidFill>
                          <a:latin typeface="Times New Roman"/>
                          <a:ea typeface="Times New Roman"/>
                          <a:cs typeface="Times New Roman"/>
                          <a:sym typeface="Times New Roman"/>
                        </a:rPr>
                        <a:t>c</a:t>
                      </a:r>
                      <a:r>
                        <a:rPr lang="en-US" sz="1100">
                          <a:solidFill>
                            <a:schemeClr val="dk1"/>
                          </a:solidFill>
                          <a:latin typeface="Times New Roman"/>
                          <a:ea typeface="Times New Roman"/>
                          <a:cs typeface="Times New Roman"/>
                          <a:sym typeface="Times New Roman"/>
                        </a:rPr>
                        <a:t>, hoặc ceftriaxone, hoặc cefotaxime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Cefmetazole</a:t>
                      </a:r>
                      <a:r>
                        <a:rPr baseline="30000" lang="en-US" sz="1100">
                          <a:solidFill>
                            <a:schemeClr val="dk1"/>
                          </a:solidFill>
                          <a:latin typeface="Times New Roman"/>
                          <a:ea typeface="Times New Roman"/>
                          <a:cs typeface="Times New Roman"/>
                          <a:sym typeface="Times New Roman"/>
                        </a:rPr>
                        <a:t>c</a:t>
                      </a:r>
                      <a:r>
                        <a:rPr lang="en-US" sz="1100">
                          <a:solidFill>
                            <a:schemeClr val="dk1"/>
                          </a:solidFill>
                          <a:latin typeface="Times New Roman"/>
                          <a:ea typeface="Times New Roman"/>
                          <a:cs typeface="Times New Roman"/>
                          <a:sym typeface="Times New Roman"/>
                        </a:rPr>
                        <a:t>, Cefoxitin</a:t>
                      </a:r>
                      <a:r>
                        <a:rPr baseline="30000" lang="en-US" sz="1100">
                          <a:solidFill>
                            <a:schemeClr val="dk1"/>
                          </a:solidFill>
                          <a:latin typeface="Times New Roman"/>
                          <a:ea typeface="Times New Roman"/>
                          <a:cs typeface="Times New Roman"/>
                          <a:sym typeface="Times New Roman"/>
                        </a:rPr>
                        <a:t>c</a:t>
                      </a:r>
                      <a:r>
                        <a:rPr lang="en-US" sz="1100">
                          <a:solidFill>
                            <a:schemeClr val="dk1"/>
                          </a:solidFill>
                          <a:latin typeface="Times New Roman"/>
                          <a:ea typeface="Times New Roman"/>
                          <a:cs typeface="Times New Roman"/>
                          <a:sym typeface="Times New Roman"/>
                        </a:rPr>
                        <a:t> ,Flomoxef </a:t>
                      </a:r>
                      <a:r>
                        <a:rPr baseline="30000" lang="en-US" sz="1100">
                          <a:solidFill>
                            <a:schemeClr val="dk1"/>
                          </a:solidFill>
                          <a:latin typeface="Times New Roman"/>
                          <a:ea typeface="Times New Roman"/>
                          <a:cs typeface="Times New Roman"/>
                          <a:sym typeface="Times New Roman"/>
                        </a:rPr>
                        <a:t>c</a:t>
                      </a:r>
                      <a:r>
                        <a:rPr lang="en-US" sz="1100">
                          <a:solidFill>
                            <a:schemeClr val="dk1"/>
                          </a:solidFill>
                          <a:latin typeface="Times New Roman"/>
                          <a:ea typeface="Times New Roman"/>
                          <a:cs typeface="Times New Roman"/>
                          <a:sym typeface="Times New Roman"/>
                        </a:rPr>
                        <a:t>, Cefoperazone/ sulbactam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Ceftriaxone, hoặc Cefotaxime, hoặc Cefepime, hoặc Cefozopran, hoặc Ceftazidime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Cefoperazone/sulbactam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Cefepime, hoặc Ceftazidime, hoặc Cefozopran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Cefepime, hoặc Ceftazidime, hoặc Cefozopran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r>
              <a:tr h="50112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Nhóm Carbapenem </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Ertapenem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Ertapenem </a:t>
                      </a:r>
                      <a:endParaRPr/>
                    </a:p>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Imipenem/cilastatin, Meropenem, Doripenem, Ertapenem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Imipenem/cilastatin, Meropenem, Doripenem, Ertapenem </a:t>
                      </a:r>
                      <a:endParaRPr sz="1100">
                        <a:solidFill>
                          <a:schemeClr val="dk1"/>
                        </a:solidFill>
                        <a:latin typeface="Times New Roman"/>
                        <a:ea typeface="Times New Roman"/>
                        <a:cs typeface="Times New Roman"/>
                        <a:sym typeface="Times New Roman"/>
                      </a:endParaRPr>
                    </a:p>
                  </a:txBody>
                  <a:tcPr marT="0" marB="0" marR="68575" marL="68575"/>
                </a:tc>
              </a:tr>
              <a:tr h="330750">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Nhóm Monobactam </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Aztreonam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Aztreonam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txBody>
                  <a:tcPr marT="0" marB="0" marR="68575" marL="68575"/>
                </a:tc>
              </a:tr>
              <a:tr h="841875">
                <a:tc>
                  <a:txBody>
                    <a:bodyPr/>
                    <a:lstStyle/>
                    <a:p>
                      <a:pPr indent="0" lvl="0" marL="0" marR="0" rtl="0" algn="just">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Nhóm Fluoroquinolone</a:t>
                      </a:r>
                      <a:r>
                        <a:rPr baseline="30000" lang="en-US" sz="1400">
                          <a:solidFill>
                            <a:schemeClr val="dk1"/>
                          </a:solidFill>
                          <a:latin typeface="Times New Roman"/>
                          <a:ea typeface="Times New Roman"/>
                          <a:cs typeface="Times New Roman"/>
                          <a:sym typeface="Times New Roman"/>
                        </a:rPr>
                        <a:t>e</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Ciprofloxacin, hoặc Levofloxacin, hoặc Pazufloxacin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Moxifloxacin</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Ciprofloxacin, hoặc Levofloxacin, hoặc Pazufloxacin ± metronidazole</a:t>
                      </a:r>
                      <a:r>
                        <a:rPr baseline="30000" lang="en-US" sz="1100">
                          <a:solidFill>
                            <a:schemeClr val="dk1"/>
                          </a:solidFill>
                          <a:latin typeface="Times New Roman"/>
                          <a:ea typeface="Times New Roman"/>
                          <a:cs typeface="Times New Roman"/>
                          <a:sym typeface="Times New Roman"/>
                        </a:rPr>
                        <a:t>d</a:t>
                      </a:r>
                      <a:r>
                        <a:rPr lang="en-US" sz="1100">
                          <a:solidFill>
                            <a:schemeClr val="dk1"/>
                          </a:solidFill>
                          <a:latin typeface="Times New Roman"/>
                          <a:ea typeface="Times New Roman"/>
                          <a:cs typeface="Times New Roman"/>
                          <a:sym typeface="Times New Roman"/>
                        </a:rPr>
                        <a:t> Moxifloxacin </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9"/>
          <p:cNvSpPr/>
          <p:nvPr/>
        </p:nvSpPr>
        <p:spPr>
          <a:xfrm>
            <a:off x="381000" y="914400"/>
            <a:ext cx="8077200" cy="4768850"/>
          </a:xfrm>
          <a:prstGeom prst="rect">
            <a:avLst/>
          </a:prstGeom>
          <a:noFill/>
          <a:ln>
            <a:noFill/>
          </a:ln>
        </p:spPr>
        <p:txBody>
          <a:bodyPr anchorCtr="0" anchor="t" bIns="45700" lIns="91425" spcFirstLastPara="1" rIns="91425" wrap="square" tIns="45700">
            <a:spAutoFit/>
          </a:bodyPr>
          <a:lstStyle/>
          <a:p>
            <a:pPr indent="0" lvl="0" marL="228600" marR="0" rtl="0" algn="just">
              <a:lnSpc>
                <a:spcPct val="115000"/>
              </a:lnSpc>
              <a:spcBef>
                <a:spcPts val="0"/>
              </a:spcBef>
              <a:spcAft>
                <a:spcPts val="0"/>
              </a:spcAft>
              <a:buNone/>
            </a:pPr>
            <a:r>
              <a:rPr b="1" baseline="30000" i="1" lang="en-US" sz="2800">
                <a:solidFill>
                  <a:srgbClr val="00B050"/>
                </a:solidFill>
                <a:latin typeface="Times New Roman"/>
                <a:ea typeface="Times New Roman"/>
                <a:cs typeface="Times New Roman"/>
                <a:sym typeface="Times New Roman"/>
              </a:rPr>
              <a:t>Ghi chú:</a:t>
            </a:r>
            <a:endParaRPr/>
          </a:p>
          <a:p>
            <a:pPr indent="0" lvl="0" marL="228600" marR="0" rtl="0" algn="just">
              <a:lnSpc>
                <a:spcPct val="115000"/>
              </a:lnSpc>
              <a:spcBef>
                <a:spcPts val="1438"/>
              </a:spcBef>
              <a:spcAft>
                <a:spcPts val="0"/>
              </a:spcAft>
              <a:buNone/>
            </a:pPr>
            <a:r>
              <a:rPr baseline="30000" i="1" lang="en-US" sz="1400">
                <a:solidFill>
                  <a:schemeClr val="lt1"/>
                </a:solidFill>
                <a:latin typeface="Times New Roman"/>
                <a:ea typeface="Times New Roman"/>
                <a:cs typeface="Times New Roman"/>
                <a:sym typeface="Times New Roman"/>
              </a:rPr>
              <a:t>a</a:t>
            </a:r>
            <a:r>
              <a:rPr i="1" lang="en-US" sz="1400">
                <a:solidFill>
                  <a:schemeClr val="lt1"/>
                </a:solidFill>
                <a:latin typeface="Times New Roman"/>
                <a:ea typeface="Times New Roman"/>
                <a:cs typeface="Times New Roman"/>
                <a:sym typeface="Times New Roman"/>
              </a:rPr>
              <a:t> Vancomycin được khuyến cáo để điều trị Enterococcus spp. đối với viêm túi mật cấp độ III mắc phải từ cộng đồng. Linezolid hoặc daptomycin được sử dụng nếu kết quả cấy ra Enterococcus kháng vancomycin (VRE), nếu trước đó đã điều trị vancomycin, và/hoặc nếu Enterococcus kháng vancomycin (VRE) phổ biến trong cộng đồng.</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38"/>
              </a:spcBef>
              <a:spcAft>
                <a:spcPts val="0"/>
              </a:spcAft>
              <a:buNone/>
            </a:pPr>
            <a:r>
              <a:rPr baseline="30000" i="1" lang="en-US" sz="1400">
                <a:solidFill>
                  <a:schemeClr val="lt1"/>
                </a:solidFill>
                <a:latin typeface="Times New Roman"/>
                <a:ea typeface="Times New Roman"/>
                <a:cs typeface="Times New Roman"/>
                <a:sym typeface="Times New Roman"/>
              </a:rPr>
              <a:t>b</a:t>
            </a:r>
            <a:r>
              <a:rPr i="1" lang="en-US" sz="1400">
                <a:solidFill>
                  <a:schemeClr val="lt1"/>
                </a:solidFill>
                <a:latin typeface="Times New Roman"/>
                <a:ea typeface="Times New Roman"/>
                <a:cs typeface="Times New Roman"/>
                <a:sym typeface="Times New Roman"/>
              </a:rPr>
              <a:t> Ampicillin/sulbactam ít có tác dụng đối với Escherichia coli, nó không còn được sử dụng trong phác đồ điều trị ở Bắc Mỹ.</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38"/>
              </a:spcBef>
              <a:spcAft>
                <a:spcPts val="0"/>
              </a:spcAft>
              <a:buNone/>
            </a:pPr>
            <a:r>
              <a:rPr baseline="30000" i="1" lang="en-US" sz="1400">
                <a:solidFill>
                  <a:schemeClr val="lt1"/>
                </a:solidFill>
                <a:latin typeface="Times New Roman"/>
                <a:ea typeface="Times New Roman"/>
                <a:cs typeface="Times New Roman"/>
                <a:sym typeface="Times New Roman"/>
              </a:rPr>
              <a:t>c</a:t>
            </a:r>
            <a:r>
              <a:rPr i="1" lang="en-US" sz="1400">
                <a:solidFill>
                  <a:schemeClr val="lt1"/>
                </a:solidFill>
                <a:latin typeface="Times New Roman"/>
                <a:ea typeface="Times New Roman"/>
                <a:cs typeface="Times New Roman"/>
                <a:sym typeface="Times New Roman"/>
              </a:rPr>
              <a:t> Nghiên cứu nhạy cảm kháng sinh của từng địa phương nên được sử dụng.</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38"/>
              </a:spcBef>
              <a:spcAft>
                <a:spcPts val="0"/>
              </a:spcAft>
              <a:buNone/>
            </a:pPr>
            <a:r>
              <a:rPr baseline="30000" i="1" lang="en-US" sz="1400">
                <a:solidFill>
                  <a:schemeClr val="lt1"/>
                </a:solidFill>
                <a:latin typeface="Times New Roman"/>
                <a:ea typeface="Times New Roman"/>
                <a:cs typeface="Times New Roman"/>
                <a:sym typeface="Times New Roman"/>
              </a:rPr>
              <a:t>d</a:t>
            </a:r>
            <a:r>
              <a:rPr i="1" lang="en-US" sz="1400">
                <a:solidFill>
                  <a:schemeClr val="lt1"/>
                </a:solidFill>
                <a:latin typeface="Times New Roman"/>
                <a:ea typeface="Times New Roman"/>
                <a:cs typeface="Times New Roman"/>
                <a:sym typeface="Times New Roman"/>
              </a:rPr>
              <a:t> Nếu bệnh nhân có nối mật ruột, cần phối hợp kháng sinh để điều trị vi khuẩn kỵ khí như metronidazole, tinidazole, hoặc clindamycin. Các kháng sinh như carbapenems, piperacillin/tazobactam, ampicillin/sulbactam, cefmetazole, cefoxitin, flomoxef, và cefoperazone/sulbactam cũng có tác dụng chống vi khuẩn kỵ khí.</a:t>
            </a:r>
            <a:endParaRPr i="1" sz="1400">
              <a:solidFill>
                <a:schemeClr val="lt1"/>
              </a:solidFill>
              <a:latin typeface="Times New Roman"/>
              <a:ea typeface="Times New Roman"/>
              <a:cs typeface="Times New Roman"/>
              <a:sym typeface="Times New Roman"/>
            </a:endParaRPr>
          </a:p>
          <a:p>
            <a:pPr indent="0" lvl="0" marL="228600" marR="0" rtl="0" algn="just">
              <a:lnSpc>
                <a:spcPct val="115000"/>
              </a:lnSpc>
              <a:spcBef>
                <a:spcPts val="1438"/>
              </a:spcBef>
              <a:spcAft>
                <a:spcPts val="0"/>
              </a:spcAft>
              <a:buNone/>
            </a:pPr>
            <a:r>
              <a:rPr baseline="30000" i="1" lang="en-US" sz="1400">
                <a:solidFill>
                  <a:schemeClr val="lt1"/>
                </a:solidFill>
                <a:latin typeface="Times New Roman"/>
                <a:ea typeface="Times New Roman"/>
                <a:cs typeface="Times New Roman"/>
                <a:sym typeface="Times New Roman"/>
              </a:rPr>
              <a:t>e</a:t>
            </a:r>
            <a:r>
              <a:rPr i="1" lang="en-US" sz="1400">
                <a:solidFill>
                  <a:schemeClr val="lt1"/>
                </a:solidFill>
                <a:latin typeface="Times New Roman"/>
                <a:ea typeface="Times New Roman"/>
                <a:cs typeface="Times New Roman"/>
                <a:sym typeface="Times New Roman"/>
              </a:rPr>
              <a:t> Fluoroquinolone được khuyến cáo sử dụng nếu bệnh nhân dị ứng với nhóm β-lactam và có bằng chứng nhạy với vi khuẩn trên kháng sinh đồ vì nhiều vi khuẩn Gram âm tiết ESBL cũng đề kháng với fluoroquinolone.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
          <p:cNvSpPr txBox="1"/>
          <p:nvPr/>
        </p:nvSpPr>
        <p:spPr>
          <a:xfrm>
            <a:off x="457200" y="533400"/>
            <a:ext cx="3886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3/ GIẢI PHẪU</a:t>
            </a:r>
            <a:endParaRPr/>
          </a:p>
        </p:txBody>
      </p:sp>
      <p:sp>
        <p:nvSpPr>
          <p:cNvPr id="198" name="Google Shape;198;p6"/>
          <p:cNvSpPr/>
          <p:nvPr/>
        </p:nvSpPr>
        <p:spPr>
          <a:xfrm>
            <a:off x="685800" y="1219200"/>
            <a:ext cx="7848600" cy="211628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n-US" sz="2400">
                <a:solidFill>
                  <a:schemeClr val="lt1"/>
                </a:solidFill>
                <a:latin typeface="Times New Roman"/>
                <a:ea typeface="Times New Roman"/>
                <a:cs typeface="Times New Roman"/>
                <a:sym typeface="Times New Roman"/>
              </a:rPr>
              <a:t>Có 2 loại:</a:t>
            </a:r>
            <a:endParaRPr/>
          </a:p>
          <a:p>
            <a:pPr indent="-457200" lvl="0" marL="457200" marR="0" rtl="0" algn="just">
              <a:lnSpc>
                <a:spcPct val="115000"/>
              </a:lnSpc>
              <a:spcBef>
                <a:spcPts val="144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Sỏi đường mật trong gan: sỏi nằm trong đường mật phía trên chỗ hợp lưu ống gan phải và trái.</a:t>
            </a:r>
            <a:endParaRPr/>
          </a:p>
          <a:p>
            <a:pPr indent="-457200" lvl="0" marL="457200" marR="0" rtl="0" algn="just">
              <a:lnSpc>
                <a:spcPct val="115000"/>
              </a:lnSpc>
              <a:spcBef>
                <a:spcPts val="144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Sỏi OMC: gồm sỏi OMC, ống gan chung.</a:t>
            </a:r>
            <a:endParaRPr sz="2400">
              <a:solidFill>
                <a:schemeClr val="lt1"/>
              </a:solidFill>
              <a:latin typeface="Times New Roman"/>
              <a:ea typeface="Times New Roman"/>
              <a:cs typeface="Times New Roman"/>
              <a:sym typeface="Times New Roman"/>
            </a:endParaRPr>
          </a:p>
        </p:txBody>
      </p:sp>
      <p:pic>
        <p:nvPicPr>
          <p:cNvPr id="199" name="Google Shape;199;p6"/>
          <p:cNvPicPr preferRelativeResize="0"/>
          <p:nvPr/>
        </p:nvPicPr>
        <p:blipFill rotWithShape="1">
          <a:blip r:embed="rId3">
            <a:alphaModFix/>
          </a:blip>
          <a:srcRect b="31333" l="30000" r="45833" t="38000"/>
          <a:stretch/>
        </p:blipFill>
        <p:spPr>
          <a:xfrm>
            <a:off x="2743199" y="3335484"/>
            <a:ext cx="4057119" cy="321771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0"/>
          <p:cNvSpPr txBox="1"/>
          <p:nvPr/>
        </p:nvSpPr>
        <p:spPr>
          <a:xfrm>
            <a:off x="609600" y="606425"/>
            <a:ext cx="57150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C000"/>
                </a:solidFill>
                <a:latin typeface="Times New Roman"/>
                <a:ea typeface="Times New Roman"/>
                <a:cs typeface="Times New Roman"/>
                <a:sym typeface="Times New Roman"/>
              </a:rPr>
              <a:t>4.1.3.2 Khi có kết quả kháng sinh đồ</a:t>
            </a:r>
            <a:endParaRPr/>
          </a:p>
        </p:txBody>
      </p:sp>
      <p:sp>
        <p:nvSpPr>
          <p:cNvPr id="592" name="Google Shape;592;p60"/>
          <p:cNvSpPr/>
          <p:nvPr/>
        </p:nvSpPr>
        <p:spPr>
          <a:xfrm>
            <a:off x="609600" y="1524000"/>
            <a:ext cx="7837488" cy="2246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Lựa chọn kháng sinh tuỳ thuộc:</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285750" lvl="0" marL="28575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Kháng sinh đồ.</a:t>
            </a:r>
            <a:endParaRPr/>
          </a:p>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 </a:t>
            </a:r>
            <a:endParaRPr/>
          </a:p>
          <a:p>
            <a:pPr indent="-285750" lvl="0" marL="28575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Đáp ứng của bệnh nhân với kháng sinh ban đầu.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1"/>
          <p:cNvSpPr txBox="1"/>
          <p:nvPr/>
        </p:nvSpPr>
        <p:spPr>
          <a:xfrm>
            <a:off x="381000" y="457200"/>
            <a:ext cx="7086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F0"/>
                </a:solidFill>
                <a:latin typeface="Times New Roman"/>
                <a:ea typeface="Times New Roman"/>
                <a:cs typeface="Times New Roman"/>
                <a:sym typeface="Times New Roman"/>
              </a:rPr>
              <a:t>4.1.4 Thời gian sử dụng kháng sinh </a:t>
            </a:r>
            <a:endParaRPr/>
          </a:p>
        </p:txBody>
      </p:sp>
      <p:graphicFrame>
        <p:nvGraphicFramePr>
          <p:cNvPr id="598" name="Google Shape;598;p61"/>
          <p:cNvGraphicFramePr/>
          <p:nvPr/>
        </p:nvGraphicFramePr>
        <p:xfrm>
          <a:off x="609600" y="1219200"/>
          <a:ext cx="3000000" cy="3000000"/>
        </p:xfrm>
        <a:graphic>
          <a:graphicData uri="http://schemas.openxmlformats.org/drawingml/2006/table">
            <a:tbl>
              <a:tblPr bandRow="1" firstCol="1" firstRow="1">
                <a:noFill/>
                <a:tableStyleId>{34DEC77B-ED03-47BF-A584-5F6A6B8DD5DC}</a:tableStyleId>
              </a:tblPr>
              <a:tblGrid>
                <a:gridCol w="1329650"/>
                <a:gridCol w="3272400"/>
                <a:gridCol w="3398950"/>
              </a:tblGrid>
              <a:tr h="605725">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Viêm đường mật mắc phải từ cộng đồng</a:t>
                      </a:r>
                      <a:endParaRPr sz="18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Viêm đường mật mắc phải trong bệnh viện</a:t>
                      </a:r>
                      <a:endParaRPr sz="1800">
                        <a:solidFill>
                          <a:schemeClr val="dk1"/>
                        </a:solidFill>
                        <a:latin typeface="Times New Roman"/>
                        <a:ea typeface="Times New Roman"/>
                        <a:cs typeface="Times New Roman"/>
                        <a:sym typeface="Times New Roman"/>
                      </a:endParaRPr>
                    </a:p>
                  </a:txBody>
                  <a:tcPr marT="0" marB="0" marR="68575" marL="68575"/>
                </a:tc>
              </a:tr>
              <a:tr h="2498625">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Thời gian dùng kháng sinh</a:t>
                      </a:r>
                      <a:endParaRPr sz="18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Một khi nguồn gốc nhiễm khuẩn đã được kiểm soát, thời gian sử dụng kháng sinh được khuyến cáo từ 4 đến 7 ngày.</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Nếu cấy máu ra cầu trùng Gram dương như Enterococcus spp., Streptococcus spp., thời gian sử dụng kháng sinh ít nhất là 2 tuần.</a:t>
                      </a:r>
                      <a:endParaRPr sz="1800">
                        <a:solidFill>
                          <a:schemeClr val="dk1"/>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Nếu cấy máu ra cầu trùng Gram dương như Enterococcus spp., Streptococcus spp., thời gian sử dụng kháng sinh ít nhất là 2 tuần.</a:t>
                      </a:r>
                      <a:endParaRPr sz="1800">
                        <a:solidFill>
                          <a:schemeClr val="dk1"/>
                        </a:solidFill>
                        <a:latin typeface="Times New Roman"/>
                        <a:ea typeface="Times New Roman"/>
                        <a:cs typeface="Times New Roman"/>
                        <a:sym typeface="Times New Roman"/>
                      </a:endParaRPr>
                    </a:p>
                  </a:txBody>
                  <a:tcPr marT="0" marB="0" marR="68575" marL="68575"/>
                </a:tc>
              </a:tr>
              <a:tr h="1867700">
                <a:tc>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Các trường hợp đặc biệt cần kéo dài thời gian dùng kháng sinh</a:t>
                      </a:r>
                      <a:endParaRPr sz="1800">
                        <a:solidFill>
                          <a:schemeClr val="dk1"/>
                        </a:solidFill>
                        <a:latin typeface="Times New Roman"/>
                        <a:ea typeface="Times New Roman"/>
                        <a:cs typeface="Times New Roman"/>
                        <a:sym typeface="Times New Roman"/>
                      </a:endParaRPr>
                    </a:p>
                  </a:txBody>
                  <a:tcPr marT="0" marB="0" marR="68575" marL="68575"/>
                </a:tc>
                <a:tc gridSpan="2">
                  <a:txBody>
                    <a:bodyPr/>
                    <a:lstStyle/>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Nếu còn tắc nghẽn đường mật, kháng sinh nên được tiếp tục đến khi tắc nghẽn được điều trị.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Nếu có áp xe gan, kháng sinh nên được tiếp tục đến khi lâm sàng, xét nghiệm sinh hoá, hình ảnh học cho thấy ổ áp xe đã đáp ứng điều trị.</a:t>
                      </a:r>
                      <a:endParaRPr sz="1800">
                        <a:solidFill>
                          <a:schemeClr val="dk1"/>
                        </a:solidFill>
                        <a:latin typeface="Times New Roman"/>
                        <a:ea typeface="Times New Roman"/>
                        <a:cs typeface="Times New Roman"/>
                        <a:sym typeface="Times New Roman"/>
                      </a:endParaRPr>
                    </a:p>
                  </a:txBody>
                  <a:tcPr marT="0" marB="0" marR="68575" marL="68575"/>
                </a:tc>
                <a:tc hMerge="1"/>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2"/>
          <p:cNvSpPr txBox="1"/>
          <p:nvPr/>
        </p:nvSpPr>
        <p:spPr>
          <a:xfrm>
            <a:off x="770310" y="685800"/>
            <a:ext cx="8221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4.2/ BIẾN CHỨNG ÁP XE GAN ĐƯỜNG MẬT </a:t>
            </a:r>
            <a:endParaRPr/>
          </a:p>
        </p:txBody>
      </p:sp>
      <p:sp>
        <p:nvSpPr>
          <p:cNvPr id="604" name="Google Shape;604;p62"/>
          <p:cNvSpPr/>
          <p:nvPr/>
        </p:nvSpPr>
        <p:spPr>
          <a:xfrm>
            <a:off x="770310" y="1600200"/>
            <a:ext cx="7848600" cy="4734886"/>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i="1" lang="en-US" sz="2800">
                <a:solidFill>
                  <a:srgbClr val="00B0F0"/>
                </a:solidFill>
                <a:latin typeface="Times New Roman"/>
                <a:ea typeface="Times New Roman"/>
                <a:cs typeface="Times New Roman"/>
                <a:sym typeface="Times New Roman"/>
              </a:rPr>
              <a:t>Nguyên tắc điều trị:</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Kháng sinh điều trị: lựa chọn kháng sinh và thời gian sử dụng kháng sinh tương tự viêm đường mật cấp.</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Dẫn lưu đường mật: qua ERCP hoặc qua da.</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Dẫn lưu ổ áp xe gan khi cần thiết.</a:t>
            </a:r>
            <a:endParaRPr/>
          </a:p>
          <a:p>
            <a:pPr indent="-342900" lvl="0" marL="342900" marR="0" rtl="0" algn="just">
              <a:lnSpc>
                <a:spcPct val="115000"/>
              </a:lnSpc>
              <a:spcBef>
                <a:spcPts val="144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Điều trị lấy sỏi đường mật chính vào thời điểm thích hợp.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3"/>
          <p:cNvSpPr txBox="1"/>
          <p:nvPr/>
        </p:nvSpPr>
        <p:spPr>
          <a:xfrm>
            <a:off x="685800" y="457200"/>
            <a:ext cx="8221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B050"/>
                </a:solidFill>
                <a:latin typeface="Times New Roman"/>
                <a:ea typeface="Times New Roman"/>
                <a:cs typeface="Times New Roman"/>
                <a:sym typeface="Times New Roman"/>
              </a:rPr>
              <a:t>4.3/ BIẾN CHỨNG VIÊM TUỴ CẤP</a:t>
            </a:r>
            <a:endParaRPr/>
          </a:p>
        </p:txBody>
      </p:sp>
      <p:sp>
        <p:nvSpPr>
          <p:cNvPr id="610" name="Google Shape;610;p63"/>
          <p:cNvSpPr/>
          <p:nvPr/>
        </p:nvSpPr>
        <p:spPr>
          <a:xfrm>
            <a:off x="457200" y="1295400"/>
            <a:ext cx="8221290" cy="569386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Theo Hội Tiêu Hóa Hoa Kỳ (ACG) năm 2013, Hội Ngoại Khoa Cấp Cứu Thế Giới (WSES) năm 2019:</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Chỉ định ERCP trong vòng 24 giờ sau nhập viện nếu bệnh nhân có viêm tuỵ cấp kèm viêm đường mật cấp.</a:t>
            </a:r>
            <a:endParaRPr/>
          </a:p>
          <a:p>
            <a:pPr indent="-165100" lvl="0" marL="3429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Chỉ định ERCP nếu bệnh nhân có viêm tuỵ cấp kèm tắc nghẽn ống mật chủ.</a:t>
            </a:r>
            <a:endParaRPr/>
          </a:p>
          <a:p>
            <a:pPr indent="-165100" lvl="0" marL="3429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ERCP không được chỉ định nếu bệnh nhân có viêm tuỵ cấp (dù mức độ nặng) nhưng không có viêm đường mật cấp hoặc không có tắc nghẽn ống mật chủ.</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4"/>
          <p:cNvSpPr/>
          <p:nvPr/>
        </p:nvSpPr>
        <p:spPr>
          <a:xfrm>
            <a:off x="457200" y="980420"/>
            <a:ext cx="8221290" cy="569386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lt1"/>
                </a:solidFill>
                <a:latin typeface="Times New Roman"/>
                <a:ea typeface="Times New Roman"/>
                <a:cs typeface="Times New Roman"/>
                <a:sym typeface="Times New Roman"/>
              </a:rPr>
              <a:t>Theo Hội Tiêu Hóa Hoa Kỳ (ACG) năm 2013, Hội Ngoại Khoa Cấp Cứu Thế Giới (WSES) năm 2019:</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Để chẩn đoán nguyên nhân viêm tuỵ cấp, nếu nghi ngờ do sỏi ống mật chủ thì MRCP hoặc siêu âm qua nội soi nên được thực hiện, không nên thực hiện ERCP.</a:t>
            </a:r>
            <a:endParaRPr/>
          </a:p>
          <a:p>
            <a:pPr indent="-165100" lvl="0" marL="3429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Trong trường hợp sỏi ống mật chủ thứ phát từ sỏi túi mật, khuyến cáo nên cắt túi mật trong thời gian nằm viện, khi tình trạng viêm tụy ổn định, để ngừa viêm tụy cấp tái phát.</a:t>
            </a:r>
            <a:endParaRPr/>
          </a:p>
          <a:p>
            <a:pPr indent="0" lvl="0" marL="0" marR="0" rtl="0" algn="just">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5"/>
          <p:cNvSpPr txBox="1"/>
          <p:nvPr>
            <p:ph idx="4294967295" type="title"/>
          </p:nvPr>
        </p:nvSpPr>
        <p:spPr>
          <a:xfrm>
            <a:off x="609600" y="512763"/>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KẾT LUẬN</a:t>
            </a:r>
            <a:endParaRPr b="1">
              <a:solidFill>
                <a:srgbClr val="FF0000"/>
              </a:solidFill>
              <a:latin typeface="Times New Roman"/>
              <a:ea typeface="Times New Roman"/>
              <a:cs typeface="Times New Roman"/>
              <a:sym typeface="Times New Roman"/>
            </a:endParaRPr>
          </a:p>
        </p:txBody>
      </p:sp>
      <p:sp>
        <p:nvSpPr>
          <p:cNvPr id="621" name="Google Shape;621;p65"/>
          <p:cNvSpPr txBox="1"/>
          <p:nvPr/>
        </p:nvSpPr>
        <p:spPr>
          <a:xfrm>
            <a:off x="381000" y="1460500"/>
            <a:ext cx="8382000" cy="397031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Sỏi đường mật chính là bệnh khá phổ biến ở nước ta. </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Ngày nay, sự tiến bộ của các phương tiện chẩn đoán hình ảnh đã giúp ích rất nhiều trong việc chẩn đoán sớm bệnh sỏi đường mật chính cũng như các thương tổn hẹp đường mật, ung thư đường mật đi kèm. </a:t>
            </a:r>
            <a:endParaRPr/>
          </a:p>
          <a:p>
            <a:pPr indent="-342900" lvl="0" marL="342900" marR="0" rtl="0" algn="just">
              <a:spcBef>
                <a:spcPts val="140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Điều trị sỏi đường mật chính là sự phối hợp của nhiều phương pháp khác nhau từ nội soi, phẫu thuật đến can thiệp qua da.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6"/>
          <p:cNvSpPr txBox="1"/>
          <p:nvPr>
            <p:ph idx="4294967295" type="title"/>
          </p:nvPr>
        </p:nvSpPr>
        <p:spPr>
          <a:xfrm>
            <a:off x="422817" y="228600"/>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i="1" lang="en-US" sz="2800">
                <a:solidFill>
                  <a:srgbClr val="FFFF00"/>
                </a:solidFill>
                <a:latin typeface="Times New Roman"/>
                <a:ea typeface="Times New Roman"/>
                <a:cs typeface="Times New Roman"/>
                <a:sym typeface="Times New Roman"/>
              </a:rPr>
              <a:t>TÀI LIỆU THAM KHẢO</a:t>
            </a:r>
            <a:endParaRPr b="1" i="1" sz="2800">
              <a:solidFill>
                <a:srgbClr val="FFFF00"/>
              </a:solidFill>
              <a:latin typeface="Times New Roman"/>
              <a:ea typeface="Times New Roman"/>
              <a:cs typeface="Times New Roman"/>
              <a:sym typeface="Times New Roman"/>
            </a:endParaRPr>
          </a:p>
        </p:txBody>
      </p:sp>
      <p:sp>
        <p:nvSpPr>
          <p:cNvPr id="627" name="Google Shape;627;p66"/>
          <p:cNvSpPr txBox="1"/>
          <p:nvPr/>
        </p:nvSpPr>
        <p:spPr>
          <a:xfrm>
            <a:off x="422817" y="708102"/>
            <a:ext cx="8382000" cy="60708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1. Nguyễn Hoàng Bắc, Lê Quan Anh Tuấn, Vũ Quang Hưng, cs (2018). Phẫu thuật nội soi cắt túi mật kèm lấy sỏi ống mật chủ qua ống túi mật: kinh nghiệm 126 trường hợp. Y Học TP.Hồ Chí Minh;  22 (2): 65-70.</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2. Nguyễn Hoàng Bắc (2006). Khâu kín ống mật chủ thì đầu trong phẫu thuật điều trị sỏi đường mật chính qua ngả nội soi ổ bụng. Y học thành phố Hồ Chí Minh; 10 (3): 136-140.</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3. Đỗ Trọng Hải, Nguyễn Hoàng Bắc, Trần Thiện Trung, cs (2008). Nghiên cứu chỉ định và đánh giá kết quả sớm các phương pháp điều trị sỏi OMC kèm sỏi túi mật. Y học thành phố Hồ Chí Minh; 12  (4): 284-290.</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4. Nguyễn Đình Hối, Nguyễn Mậu Anh (2012). Sỏi đường mật.</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5. Gomi H, Solomkin JS, Schlossberg D, et al (2018). Tokyo Guidelines 2018: antimicrobial therapy for acute cholangitis and cholecystitis. J Hepatobiliary Pancreat Sci; 25 (1): 3-16.</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6. Kiriyama S, Kozaka K, Takada T, et al (2018). Tokyo Guidelines 2018: diagnostic criteria and severity grading of acute cholangitis (with videos). J Hepatobiliary Pancreat Sci; 25 (1): 17-30.</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7. Leppaniemi A, Tolonen M, Tarasconi A, et al (2019). 2019 WSES guidelines for the management of severe acute pancreatitis. World J Emerg Surg; 14: 27.</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8. Mayumi T, Okamoto K, Takada T, et al (2018). Tokyo Guidelines 2018: management bundles for acute cholangitis and cholecystitis. J Hepatobiliary Pancreat Sci; 25 (1): 96-100.</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9. Mustafa AA, Martin LF,  Nabeel A (2020). Choledocholithiasis: Clinical manifestations, diagnosis, and management. Up To Date.</a:t>
            </a:r>
            <a:endParaRPr/>
          </a:p>
          <a:p>
            <a:pPr indent="0" lvl="0" marL="0" marR="0" rtl="0" algn="l">
              <a:spcBef>
                <a:spcPts val="700"/>
              </a:spcBef>
              <a:spcAft>
                <a:spcPts val="0"/>
              </a:spcAft>
              <a:buClr>
                <a:schemeClr val="lt2"/>
              </a:buClr>
              <a:buSzPts val="1520"/>
              <a:buFont typeface="Noto Sans Symbols"/>
              <a:buNone/>
            </a:pPr>
            <a:r>
              <a:rPr lang="en-US" sz="1600">
                <a:solidFill>
                  <a:schemeClr val="lt1"/>
                </a:solidFill>
                <a:latin typeface="Times New Roman"/>
                <a:ea typeface="Times New Roman"/>
                <a:cs typeface="Times New Roman"/>
                <a:sym typeface="Times New Roman"/>
              </a:rPr>
              <a:t>10. Tenner S, Baillie J, DeWitt J, et al (2013). American College of Gastroenterology guideline: management of acute pancreatitis. Am J Gastroenterol; 108 (9): 1400-1416.</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7"/>
          <p:cNvSpPr txBox="1"/>
          <p:nvPr>
            <p:ph idx="11" type="ftr"/>
          </p:nvPr>
        </p:nvSpPr>
        <p:spPr>
          <a:xfrm>
            <a:off x="5562600" y="6477000"/>
            <a:ext cx="3581400" cy="381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SzPts val="2200"/>
              <a:buFont typeface="Noto Sans Symbols"/>
              <a:buNone/>
            </a:pPr>
            <a:r>
              <a:rPr lang="en-US" sz="2200">
                <a:solidFill>
                  <a:schemeClr val="lt2"/>
                </a:solidFill>
                <a:latin typeface="Times New Roman"/>
                <a:ea typeface="Times New Roman"/>
                <a:cs typeface="Times New Roman"/>
                <a:sym typeface="Times New Roman"/>
              </a:rPr>
              <a:t>Giảng viên : Vũ Quang Hưng</a:t>
            </a:r>
            <a:endParaRPr/>
          </a:p>
        </p:txBody>
      </p:sp>
      <p:pic>
        <p:nvPicPr>
          <p:cNvPr id="633" name="Google Shape;633;p67"/>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7"/>
          <p:cNvSpPr txBox="1"/>
          <p:nvPr/>
        </p:nvSpPr>
        <p:spPr>
          <a:xfrm>
            <a:off x="293688" y="381000"/>
            <a:ext cx="8901112"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III. LÂM SÀNG</a:t>
            </a:r>
            <a:endParaRPr/>
          </a:p>
          <a:p>
            <a:pPr indent="0" lvl="0" marL="0" marR="0" rtl="0" algn="l">
              <a:spcBef>
                <a:spcPts val="0"/>
              </a:spcBef>
              <a:spcAft>
                <a:spcPts val="0"/>
              </a:spcAft>
              <a:buNone/>
            </a:pPr>
            <a:r>
              <a:t/>
            </a:r>
            <a:endParaRPr b="1" sz="2800">
              <a:solidFill>
                <a:srgbClr val="FF0000"/>
              </a:solidFill>
              <a:latin typeface="Times New Roman"/>
              <a:ea typeface="Times New Roman"/>
              <a:cs typeface="Times New Roman"/>
              <a:sym typeface="Times New Roman"/>
            </a:endParaRPr>
          </a:p>
        </p:txBody>
      </p:sp>
      <p:sp>
        <p:nvSpPr>
          <p:cNvPr id="205" name="Google Shape;205;p7"/>
          <p:cNvSpPr/>
          <p:nvPr/>
        </p:nvSpPr>
        <p:spPr>
          <a:xfrm>
            <a:off x="914400" y="1447800"/>
            <a:ext cx="746760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Biểu hiện lâm sàng đa dạng: </a:t>
            </a:r>
            <a:endParaRPr/>
          </a:p>
          <a:p>
            <a:pPr indent="0" lvl="0" marL="0" marR="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Không có triệu chứng, bệnh nhân phát hiện tình cờ qua siêu âm vì một bệnh lý khác. </a:t>
            </a:r>
            <a:endParaRPr/>
          </a:p>
          <a:p>
            <a:pPr indent="-165100" lvl="0" marL="342900" marR="0" rtl="0" algn="l">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Có các triệu chứng: </a:t>
            </a:r>
            <a:endParaRPr/>
          </a:p>
          <a:p>
            <a:pPr indent="-476250" lvl="0" marL="91598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Đau bụng</a:t>
            </a:r>
            <a:endParaRPr sz="2800">
              <a:solidFill>
                <a:schemeClr val="lt1"/>
              </a:solidFill>
              <a:latin typeface="Times New Roman"/>
              <a:ea typeface="Times New Roman"/>
              <a:cs typeface="Times New Roman"/>
              <a:sym typeface="Times New Roman"/>
            </a:endParaRPr>
          </a:p>
          <a:p>
            <a:pPr indent="-476250" lvl="0" marL="91598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Sốt </a:t>
            </a:r>
            <a:endParaRPr/>
          </a:p>
          <a:p>
            <a:pPr indent="-476250" lvl="0" marL="915988" marR="0" rtl="0" algn="l">
              <a:spcBef>
                <a:spcPts val="0"/>
              </a:spcBef>
              <a:spcAft>
                <a:spcPts val="0"/>
              </a:spcAft>
              <a:buClr>
                <a:schemeClr val="lt1"/>
              </a:buClr>
              <a:buSzPts val="2800"/>
              <a:buFont typeface="Courier New"/>
              <a:buChar char="o"/>
            </a:pPr>
            <a:r>
              <a:rPr lang="en-US" sz="2800">
                <a:solidFill>
                  <a:schemeClr val="lt1"/>
                </a:solidFill>
                <a:latin typeface="Times New Roman"/>
                <a:ea typeface="Times New Roman"/>
                <a:cs typeface="Times New Roman"/>
                <a:sym typeface="Times New Roman"/>
              </a:rPr>
              <a:t>Hội chứng vàng da.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p:nvPr/>
        </p:nvSpPr>
        <p:spPr>
          <a:xfrm>
            <a:off x="609600" y="1447800"/>
            <a:ext cx="7910512" cy="483209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Đường mật tắc nghẽn cấp tính: tăng áp lực đột ngột gây cơn đau quặn mật.</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Đường mật tắc nghẽn mạn tính: tăng áp lực tăng từ từ, bệnh nhân chỉ đau nhẹ, đôi khi không đau.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Khám lâm sàng: ấn đau vùng trên rốn hoặc dưới sườn phải. Túi mật có thể căng to hoặc không. Định luật Courvoisier thường không đúng trong trường hợp sỏi OMC ở Việt Nam.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p:txBody>
      </p:sp>
      <p:sp>
        <p:nvSpPr>
          <p:cNvPr id="211" name="Google Shape;211;p8"/>
          <p:cNvSpPr txBox="1"/>
          <p:nvPr/>
        </p:nvSpPr>
        <p:spPr>
          <a:xfrm>
            <a:off x="381000" y="533400"/>
            <a:ext cx="3886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1/ Đau bụng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p:nvPr/>
        </p:nvSpPr>
        <p:spPr>
          <a:xfrm>
            <a:off x="609600" y="1447800"/>
            <a:ext cx="7910512" cy="181588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Sốt cao kèm ớn lạnh hay lạnh run. </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Một số bệnh nhân viêm đường mật không sốt.</a:t>
            </a:r>
            <a:endParaRPr/>
          </a:p>
          <a:p>
            <a:pPr indent="-279400" lvl="0" marL="457200" marR="0" rtl="0" algn="just">
              <a:spcBef>
                <a:spcPts val="0"/>
              </a:spcBef>
              <a:spcAft>
                <a:spcPts val="0"/>
              </a:spcAft>
              <a:buClr>
                <a:schemeClr val="lt1"/>
              </a:buClr>
              <a:buSzPts val="2800"/>
              <a:buFont typeface="Arial"/>
              <a:buNone/>
            </a:pPr>
            <a:r>
              <a:t/>
            </a:r>
            <a:endParaRPr sz="2800">
              <a:solidFill>
                <a:schemeClr val="lt1"/>
              </a:solidFill>
              <a:latin typeface="Times New Roman"/>
              <a:ea typeface="Times New Roman"/>
              <a:cs typeface="Times New Roman"/>
              <a:sym typeface="Times New Roman"/>
            </a:endParaRPr>
          </a:p>
        </p:txBody>
      </p:sp>
      <p:sp>
        <p:nvSpPr>
          <p:cNvPr id="217" name="Google Shape;217;p9"/>
          <p:cNvSpPr txBox="1"/>
          <p:nvPr/>
        </p:nvSpPr>
        <p:spPr>
          <a:xfrm>
            <a:off x="381000" y="533400"/>
            <a:ext cx="3886200" cy="522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FF00"/>
                </a:solidFill>
                <a:latin typeface="Times New Roman"/>
                <a:ea typeface="Times New Roman"/>
                <a:cs typeface="Times New Roman"/>
                <a:sym typeface="Times New Roman"/>
              </a:rPr>
              <a:t>2/ Sốt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tro">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2012-06-03T05:32:57Z</dcterms:created>
  <dc:creator>Nguyen Tuan Anh</dc:creator>
</cp:coreProperties>
</file>